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400" r:id="rId2"/>
    <p:sldId id="587" r:id="rId3"/>
    <p:sldId id="588" r:id="rId4"/>
    <p:sldId id="535" r:id="rId5"/>
    <p:sldId id="536" r:id="rId6"/>
    <p:sldId id="537" r:id="rId7"/>
    <p:sldId id="538" r:id="rId8"/>
    <p:sldId id="593" r:id="rId9"/>
    <p:sldId id="539" r:id="rId10"/>
    <p:sldId id="551" r:id="rId11"/>
    <p:sldId id="552" r:id="rId12"/>
    <p:sldId id="553" r:id="rId13"/>
    <p:sldId id="554" r:id="rId14"/>
    <p:sldId id="590" r:id="rId15"/>
    <p:sldId id="591" r:id="rId16"/>
    <p:sldId id="592" r:id="rId17"/>
    <p:sldId id="594" r:id="rId18"/>
    <p:sldId id="595" r:id="rId19"/>
    <p:sldId id="556" r:id="rId20"/>
    <p:sldId id="557" r:id="rId21"/>
    <p:sldId id="558" r:id="rId22"/>
    <p:sldId id="559" r:id="rId23"/>
    <p:sldId id="560" r:id="rId24"/>
    <p:sldId id="581" r:id="rId25"/>
    <p:sldId id="561" r:id="rId26"/>
  </p:sldIdLst>
  <p:sldSz cx="9144000" cy="6858000" type="screen4x3"/>
  <p:notesSz cx="6815138" cy="99425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7">
          <p15:clr>
            <a:srgbClr val="A4A3A4"/>
          </p15:clr>
        </p15:guide>
        <p15:guide id="2" pos="9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FF00"/>
    <a:srgbClr val="00FF00"/>
    <a:srgbClr val="C0C0C0"/>
    <a:srgbClr val="FF0000"/>
    <a:srgbClr val="99CCFF"/>
    <a:srgbClr val="CCECFF"/>
    <a:srgbClr val="000000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49" autoAdjust="0"/>
  </p:normalViewPr>
  <p:slideViewPr>
    <p:cSldViewPr>
      <p:cViewPr varScale="1">
        <p:scale>
          <a:sx n="65" d="100"/>
          <a:sy n="65" d="100"/>
        </p:scale>
        <p:origin x="1536" y="60"/>
      </p:cViewPr>
      <p:guideLst>
        <p:guide orient="horz" pos="1797"/>
        <p:guide pos="9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Relationship Id="rId4" Type="http://schemas.openxmlformats.org/officeDocument/2006/relationships/image" Target="../media/image9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11.emf"/><Relationship Id="rId18" Type="http://schemas.openxmlformats.org/officeDocument/2006/relationships/image" Target="../media/image116.w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12" Type="http://schemas.openxmlformats.org/officeDocument/2006/relationships/image" Target="../media/image110.emf"/><Relationship Id="rId17" Type="http://schemas.openxmlformats.org/officeDocument/2006/relationships/image" Target="../media/image115.emf"/><Relationship Id="rId2" Type="http://schemas.openxmlformats.org/officeDocument/2006/relationships/image" Target="../media/image100.emf"/><Relationship Id="rId16" Type="http://schemas.openxmlformats.org/officeDocument/2006/relationships/image" Target="../media/image114.emf"/><Relationship Id="rId1" Type="http://schemas.openxmlformats.org/officeDocument/2006/relationships/image" Target="../media/image99.emf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5" Type="http://schemas.openxmlformats.org/officeDocument/2006/relationships/image" Target="../media/image103.emf"/><Relationship Id="rId15" Type="http://schemas.openxmlformats.org/officeDocument/2006/relationships/image" Target="../media/image113.emf"/><Relationship Id="rId10" Type="http://schemas.openxmlformats.org/officeDocument/2006/relationships/image" Target="../media/image108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Relationship Id="rId14" Type="http://schemas.openxmlformats.org/officeDocument/2006/relationships/image" Target="../media/image11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Relationship Id="rId4" Type="http://schemas.openxmlformats.org/officeDocument/2006/relationships/image" Target="../media/image121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13" Type="http://schemas.openxmlformats.org/officeDocument/2006/relationships/image" Target="../media/image134.emf"/><Relationship Id="rId3" Type="http://schemas.openxmlformats.org/officeDocument/2006/relationships/image" Target="../media/image124.emf"/><Relationship Id="rId7" Type="http://schemas.openxmlformats.org/officeDocument/2006/relationships/image" Target="../media/image128.emf"/><Relationship Id="rId12" Type="http://schemas.openxmlformats.org/officeDocument/2006/relationships/image" Target="../media/image133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Relationship Id="rId6" Type="http://schemas.openxmlformats.org/officeDocument/2006/relationships/image" Target="../media/image127.emf"/><Relationship Id="rId11" Type="http://schemas.openxmlformats.org/officeDocument/2006/relationships/image" Target="../media/image132.emf"/><Relationship Id="rId5" Type="http://schemas.openxmlformats.org/officeDocument/2006/relationships/image" Target="../media/image126.emf"/><Relationship Id="rId15" Type="http://schemas.openxmlformats.org/officeDocument/2006/relationships/image" Target="../media/image136.wmf"/><Relationship Id="rId10" Type="http://schemas.openxmlformats.org/officeDocument/2006/relationships/image" Target="../media/image131.emf"/><Relationship Id="rId4" Type="http://schemas.openxmlformats.org/officeDocument/2006/relationships/image" Target="../media/image125.emf"/><Relationship Id="rId9" Type="http://schemas.openxmlformats.org/officeDocument/2006/relationships/image" Target="../media/image130.emf"/><Relationship Id="rId14" Type="http://schemas.openxmlformats.org/officeDocument/2006/relationships/image" Target="../media/image135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Relationship Id="rId6" Type="http://schemas.openxmlformats.org/officeDocument/2006/relationships/image" Target="../media/image142.emf"/><Relationship Id="rId11" Type="http://schemas.openxmlformats.org/officeDocument/2006/relationships/image" Target="../media/image147.wmf"/><Relationship Id="rId5" Type="http://schemas.openxmlformats.org/officeDocument/2006/relationships/image" Target="../media/image141.emf"/><Relationship Id="rId10" Type="http://schemas.openxmlformats.org/officeDocument/2006/relationships/image" Target="../media/image146.wmf"/><Relationship Id="rId4" Type="http://schemas.openxmlformats.org/officeDocument/2006/relationships/image" Target="../media/image140.emf"/><Relationship Id="rId9" Type="http://schemas.openxmlformats.org/officeDocument/2006/relationships/image" Target="../media/image145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image" Target="../media/image160.emf"/><Relationship Id="rId18" Type="http://schemas.openxmlformats.org/officeDocument/2006/relationships/image" Target="../media/image146.wmf"/><Relationship Id="rId3" Type="http://schemas.openxmlformats.org/officeDocument/2006/relationships/image" Target="../media/image150.emf"/><Relationship Id="rId21" Type="http://schemas.openxmlformats.org/officeDocument/2006/relationships/image" Target="../media/image107.emf"/><Relationship Id="rId7" Type="http://schemas.openxmlformats.org/officeDocument/2006/relationships/image" Target="../media/image154.emf"/><Relationship Id="rId12" Type="http://schemas.openxmlformats.org/officeDocument/2006/relationships/image" Target="../media/image159.emf"/><Relationship Id="rId17" Type="http://schemas.openxmlformats.org/officeDocument/2006/relationships/image" Target="../media/image164.emf"/><Relationship Id="rId2" Type="http://schemas.openxmlformats.org/officeDocument/2006/relationships/image" Target="../media/image149.emf"/><Relationship Id="rId16" Type="http://schemas.openxmlformats.org/officeDocument/2006/relationships/image" Target="../media/image163.emf"/><Relationship Id="rId20" Type="http://schemas.openxmlformats.org/officeDocument/2006/relationships/image" Target="../media/image165.wmf"/><Relationship Id="rId1" Type="http://schemas.openxmlformats.org/officeDocument/2006/relationships/image" Target="../media/image148.emf"/><Relationship Id="rId6" Type="http://schemas.openxmlformats.org/officeDocument/2006/relationships/image" Target="../media/image153.emf"/><Relationship Id="rId11" Type="http://schemas.openxmlformats.org/officeDocument/2006/relationships/image" Target="../media/image158.emf"/><Relationship Id="rId5" Type="http://schemas.openxmlformats.org/officeDocument/2006/relationships/image" Target="../media/image152.emf"/><Relationship Id="rId15" Type="http://schemas.openxmlformats.org/officeDocument/2006/relationships/image" Target="../media/image162.emf"/><Relationship Id="rId10" Type="http://schemas.openxmlformats.org/officeDocument/2006/relationships/image" Target="../media/image157.emf"/><Relationship Id="rId19" Type="http://schemas.openxmlformats.org/officeDocument/2006/relationships/image" Target="../media/image147.wmf"/><Relationship Id="rId4" Type="http://schemas.openxmlformats.org/officeDocument/2006/relationships/image" Target="../media/image151.emf"/><Relationship Id="rId9" Type="http://schemas.openxmlformats.org/officeDocument/2006/relationships/image" Target="../media/image156.emf"/><Relationship Id="rId14" Type="http://schemas.openxmlformats.org/officeDocument/2006/relationships/image" Target="../media/image161.emf"/><Relationship Id="rId22" Type="http://schemas.openxmlformats.org/officeDocument/2006/relationships/image" Target="../media/image108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e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wmf"/><Relationship Id="rId4" Type="http://schemas.openxmlformats.org/officeDocument/2006/relationships/image" Target="../media/image6.emf"/><Relationship Id="rId9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image" Target="../media/image166.emf"/><Relationship Id="rId6" Type="http://schemas.openxmlformats.org/officeDocument/2006/relationships/image" Target="../media/image147.wmf"/><Relationship Id="rId5" Type="http://schemas.openxmlformats.org/officeDocument/2006/relationships/image" Target="../media/image170.emf"/><Relationship Id="rId4" Type="http://schemas.openxmlformats.org/officeDocument/2006/relationships/image" Target="../media/image169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13" Type="http://schemas.openxmlformats.org/officeDocument/2006/relationships/image" Target="../media/image183.wmf"/><Relationship Id="rId3" Type="http://schemas.openxmlformats.org/officeDocument/2006/relationships/image" Target="../media/image173.wmf"/><Relationship Id="rId7" Type="http://schemas.openxmlformats.org/officeDocument/2006/relationships/image" Target="../media/image177.wmf"/><Relationship Id="rId12" Type="http://schemas.openxmlformats.org/officeDocument/2006/relationships/image" Target="../media/image182.wmf"/><Relationship Id="rId2" Type="http://schemas.openxmlformats.org/officeDocument/2006/relationships/image" Target="../media/image172.emf"/><Relationship Id="rId1" Type="http://schemas.openxmlformats.org/officeDocument/2006/relationships/image" Target="../media/image171.emf"/><Relationship Id="rId6" Type="http://schemas.openxmlformats.org/officeDocument/2006/relationships/image" Target="../media/image176.wmf"/><Relationship Id="rId11" Type="http://schemas.openxmlformats.org/officeDocument/2006/relationships/image" Target="../media/image181.emf"/><Relationship Id="rId5" Type="http://schemas.openxmlformats.org/officeDocument/2006/relationships/image" Target="../media/image175.emf"/><Relationship Id="rId10" Type="http://schemas.openxmlformats.org/officeDocument/2006/relationships/image" Target="../media/image180.emf"/><Relationship Id="rId4" Type="http://schemas.openxmlformats.org/officeDocument/2006/relationships/image" Target="../media/image174.emf"/><Relationship Id="rId9" Type="http://schemas.openxmlformats.org/officeDocument/2006/relationships/image" Target="../media/image179.wmf"/><Relationship Id="rId14" Type="http://schemas.openxmlformats.org/officeDocument/2006/relationships/image" Target="../media/image184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image" Target="../media/image197.emf"/><Relationship Id="rId18" Type="http://schemas.openxmlformats.org/officeDocument/2006/relationships/image" Target="../media/image20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12" Type="http://schemas.openxmlformats.org/officeDocument/2006/relationships/image" Target="../media/image196.emf"/><Relationship Id="rId17" Type="http://schemas.openxmlformats.org/officeDocument/2006/relationships/image" Target="../media/image201.emf"/><Relationship Id="rId2" Type="http://schemas.openxmlformats.org/officeDocument/2006/relationships/image" Target="../media/image186.emf"/><Relationship Id="rId16" Type="http://schemas.openxmlformats.org/officeDocument/2006/relationships/image" Target="../media/image200.emf"/><Relationship Id="rId1" Type="http://schemas.openxmlformats.org/officeDocument/2006/relationships/image" Target="../media/image185.emf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5" Type="http://schemas.openxmlformats.org/officeDocument/2006/relationships/image" Target="../media/image199.emf"/><Relationship Id="rId10" Type="http://schemas.openxmlformats.org/officeDocument/2006/relationships/image" Target="../media/image194.emf"/><Relationship Id="rId19" Type="http://schemas.openxmlformats.org/officeDocument/2006/relationships/image" Target="../media/image203.w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Relationship Id="rId14" Type="http://schemas.openxmlformats.org/officeDocument/2006/relationships/image" Target="../media/image19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12" Type="http://schemas.openxmlformats.org/officeDocument/2006/relationships/image" Target="../media/image30.w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emf"/><Relationship Id="rId11" Type="http://schemas.openxmlformats.org/officeDocument/2006/relationships/image" Target="../media/image29.wmf"/><Relationship Id="rId5" Type="http://schemas.openxmlformats.org/officeDocument/2006/relationships/image" Target="../media/image23.emf"/><Relationship Id="rId10" Type="http://schemas.openxmlformats.org/officeDocument/2006/relationships/image" Target="../media/image28.wmf"/><Relationship Id="rId4" Type="http://schemas.openxmlformats.org/officeDocument/2006/relationships/image" Target="../media/image22.emf"/><Relationship Id="rId9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3.wmf"/><Relationship Id="rId3" Type="http://schemas.openxmlformats.org/officeDocument/2006/relationships/image" Target="../media/image33.e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17" Type="http://schemas.openxmlformats.org/officeDocument/2006/relationships/image" Target="../media/image47.wmf"/><Relationship Id="rId2" Type="http://schemas.openxmlformats.org/officeDocument/2006/relationships/image" Target="../media/image32.emf"/><Relationship Id="rId16" Type="http://schemas.openxmlformats.org/officeDocument/2006/relationships/image" Target="../media/image46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5" Type="http://schemas.openxmlformats.org/officeDocument/2006/relationships/image" Target="../media/image45.wmf"/><Relationship Id="rId10" Type="http://schemas.openxmlformats.org/officeDocument/2006/relationships/image" Target="../media/image40.wmf"/><Relationship Id="rId4" Type="http://schemas.openxmlformats.org/officeDocument/2006/relationships/image" Target="../media/image34.emf"/><Relationship Id="rId9" Type="http://schemas.openxmlformats.org/officeDocument/2006/relationships/image" Target="../media/image39.wmf"/><Relationship Id="rId14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e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66.w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12" Type="http://schemas.openxmlformats.org/officeDocument/2006/relationships/image" Target="../media/image65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5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79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78.emf"/><Relationship Id="rId17" Type="http://schemas.openxmlformats.org/officeDocument/2006/relationships/image" Target="../media/image83.emf"/><Relationship Id="rId2" Type="http://schemas.openxmlformats.org/officeDocument/2006/relationships/image" Target="../media/image68.emf"/><Relationship Id="rId16" Type="http://schemas.openxmlformats.org/officeDocument/2006/relationships/image" Target="../media/image82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5" Type="http://schemas.openxmlformats.org/officeDocument/2006/relationships/image" Target="../media/image8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Relationship Id="rId14" Type="http://schemas.openxmlformats.org/officeDocument/2006/relationships/image" Target="../media/image8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43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t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9213" y="0"/>
            <a:ext cx="29543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t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43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b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9213" y="9444038"/>
            <a:ext cx="29543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b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/>
            </a:lvl1pPr>
          </a:lstStyle>
          <a:p>
            <a:pPr>
              <a:defRPr/>
            </a:pPr>
            <a:fld id="{7882F606-512E-49F6-9ABE-8D1DD86CE8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10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43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t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213" y="0"/>
            <a:ext cx="29543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t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5225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2813"/>
            <a:ext cx="5453062" cy="447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543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b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213" y="9444038"/>
            <a:ext cx="29543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b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/>
            </a:lvl1pPr>
          </a:lstStyle>
          <a:p>
            <a:pPr>
              <a:defRPr/>
            </a:pPr>
            <a:fld id="{164CDD60-E729-4626-8CBD-1A7DAAE42A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3164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CDD60-E729-4626-8CBD-1A7DAAE42A62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651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CDD60-E729-4626-8CBD-1A7DAAE42A62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79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394198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06060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9788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051421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4324357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60001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89500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465523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517179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62665093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25837779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ChangeArrowheads="1"/>
          </p:cNvSpPr>
          <p:nvPr userDrawn="1"/>
        </p:nvSpPr>
        <p:spPr bwMode="auto">
          <a:xfrm>
            <a:off x="-63500" y="9525"/>
            <a:ext cx="9226550" cy="6940550"/>
          </a:xfrm>
          <a:prstGeom prst="rect">
            <a:avLst/>
          </a:prstGeom>
          <a:solidFill>
            <a:srgbClr val="000000">
              <a:alpha val="7490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7" name="AutoShape 4">
            <a:hlinkClick r:id="" action="ppaction://hlinkshowjump?jump=previous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662863" y="6729413"/>
            <a:ext cx="395287" cy="127000"/>
          </a:xfrm>
          <a:prstGeom prst="actionButtonBackPrevious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8" name="AutoShape 5">
            <a:hlinkClick r:id="" action="ppaction://hlinkshowjump?jump=firs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129588" y="6729413"/>
            <a:ext cx="395287" cy="127000"/>
          </a:xfrm>
          <a:prstGeom prst="actionButtonHome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9" name="AutoShape 6">
            <a:hlinkClick r:id="" action="ppaction://hlinkshowjump?jump=nex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597900" y="6729413"/>
            <a:ext cx="395288" cy="127000"/>
          </a:xfrm>
          <a:prstGeom prst="actionButtonForwardNext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30" name="Rectangle 12"/>
          <p:cNvSpPr>
            <a:spLocks noChangeArrowheads="1"/>
          </p:cNvSpPr>
          <p:nvPr userDrawn="1"/>
        </p:nvSpPr>
        <p:spPr bwMode="auto">
          <a:xfrm>
            <a:off x="146050" y="268288"/>
            <a:ext cx="8834438" cy="6345237"/>
          </a:xfrm>
          <a:prstGeom prst="rect">
            <a:avLst/>
          </a:prstGeom>
          <a:solidFill>
            <a:srgbClr val="000000">
              <a:alpha val="0"/>
            </a:srgbClr>
          </a:solidFill>
          <a:ln w="9525" algn="ctr">
            <a:solidFill>
              <a:srgbClr val="009999">
                <a:alpha val="2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31" name="Text Box 13"/>
          <p:cNvSpPr txBox="1">
            <a:spLocks noChangeArrowheads="1"/>
          </p:cNvSpPr>
          <p:nvPr userDrawn="1"/>
        </p:nvSpPr>
        <p:spPr bwMode="auto">
          <a:xfrm>
            <a:off x="3779838" y="6581775"/>
            <a:ext cx="496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Chenwei Jiang, Xi’an </a:t>
            </a:r>
            <a:r>
              <a:rPr lang="en-US" altLang="zh-CN" sz="1400" b="1" i="1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Jiaotong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University, 2022</a:t>
            </a:r>
          </a:p>
        </p:txBody>
      </p:sp>
      <p:sp>
        <p:nvSpPr>
          <p:cNvPr id="1032" name="Text Box 14"/>
          <p:cNvSpPr txBox="1">
            <a:spLocks noChangeArrowheads="1"/>
          </p:cNvSpPr>
          <p:nvPr userDrawn="1"/>
        </p:nvSpPr>
        <p:spPr bwMode="auto">
          <a:xfrm>
            <a:off x="44450" y="-23813"/>
            <a:ext cx="23749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1400" b="1" i="1" smtClean="0">
                <a:solidFill>
                  <a:schemeClr val="bg2"/>
                </a:solidFill>
                <a:latin typeface="Times New Roman" panose="02020603050405020304" pitchFamily="18" charset="0"/>
              </a:rPr>
              <a:t>University Physics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61.emf"/><Relationship Id="rId26" Type="http://schemas.openxmlformats.org/officeDocument/2006/relationships/image" Target="../media/image65.emf"/><Relationship Id="rId3" Type="http://schemas.openxmlformats.org/officeDocument/2006/relationships/oleObject" Target="../embeddings/oleObject55.bin"/><Relationship Id="rId21" Type="http://schemas.openxmlformats.org/officeDocument/2006/relationships/oleObject" Target="../embeddings/oleObject64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58.emf"/><Relationship Id="rId17" Type="http://schemas.openxmlformats.org/officeDocument/2006/relationships/oleObject" Target="../embeddings/oleObject62.bin"/><Relationship Id="rId25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0.emf"/><Relationship Id="rId20" Type="http://schemas.openxmlformats.org/officeDocument/2006/relationships/image" Target="../media/image62.emf"/><Relationship Id="rId29" Type="http://schemas.openxmlformats.org/officeDocument/2006/relationships/oleObject" Target="../embeddings/oleObject69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55.emf"/><Relationship Id="rId11" Type="http://schemas.openxmlformats.org/officeDocument/2006/relationships/oleObject" Target="../embeddings/oleObject59.bin"/><Relationship Id="rId24" Type="http://schemas.openxmlformats.org/officeDocument/2006/relationships/image" Target="../media/image64.emf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23" Type="http://schemas.openxmlformats.org/officeDocument/2006/relationships/oleObject" Target="../embeddings/oleObject65.bin"/><Relationship Id="rId28" Type="http://schemas.openxmlformats.org/officeDocument/2006/relationships/oleObject" Target="../embeddings/oleObject68.bin"/><Relationship Id="rId10" Type="http://schemas.openxmlformats.org/officeDocument/2006/relationships/image" Target="../media/image57.emf"/><Relationship Id="rId19" Type="http://schemas.openxmlformats.org/officeDocument/2006/relationships/oleObject" Target="../embeddings/oleObject63.bin"/><Relationship Id="rId4" Type="http://schemas.openxmlformats.org/officeDocument/2006/relationships/image" Target="../media/image54.e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59.emf"/><Relationship Id="rId22" Type="http://schemas.openxmlformats.org/officeDocument/2006/relationships/image" Target="../media/image63.emf"/><Relationship Id="rId27" Type="http://schemas.openxmlformats.org/officeDocument/2006/relationships/oleObject" Target="../embeddings/oleObject67.bin"/><Relationship Id="rId30" Type="http://schemas.openxmlformats.org/officeDocument/2006/relationships/image" Target="../media/image66.w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5.bin"/><Relationship Id="rId18" Type="http://schemas.openxmlformats.org/officeDocument/2006/relationships/image" Target="../media/image74.emf"/><Relationship Id="rId26" Type="http://schemas.openxmlformats.org/officeDocument/2006/relationships/image" Target="../media/image78.emf"/><Relationship Id="rId3" Type="http://schemas.openxmlformats.org/officeDocument/2006/relationships/oleObject" Target="../embeddings/oleObject70.bin"/><Relationship Id="rId21" Type="http://schemas.openxmlformats.org/officeDocument/2006/relationships/oleObject" Target="../embeddings/oleObject79.bin"/><Relationship Id="rId34" Type="http://schemas.openxmlformats.org/officeDocument/2006/relationships/image" Target="../media/image82.emf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71.emf"/><Relationship Id="rId17" Type="http://schemas.openxmlformats.org/officeDocument/2006/relationships/oleObject" Target="../embeddings/oleObject77.bin"/><Relationship Id="rId25" Type="http://schemas.openxmlformats.org/officeDocument/2006/relationships/oleObject" Target="../embeddings/oleObject81.bin"/><Relationship Id="rId33" Type="http://schemas.openxmlformats.org/officeDocument/2006/relationships/oleObject" Target="../embeddings/oleObject8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emf"/><Relationship Id="rId20" Type="http://schemas.openxmlformats.org/officeDocument/2006/relationships/image" Target="../media/image75.emf"/><Relationship Id="rId29" Type="http://schemas.openxmlformats.org/officeDocument/2006/relationships/oleObject" Target="../embeddings/oleObject83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77.emf"/><Relationship Id="rId32" Type="http://schemas.openxmlformats.org/officeDocument/2006/relationships/image" Target="../media/image81.emf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28" Type="http://schemas.openxmlformats.org/officeDocument/2006/relationships/image" Target="../media/image79.emf"/><Relationship Id="rId36" Type="http://schemas.openxmlformats.org/officeDocument/2006/relationships/image" Target="../media/image83.emf"/><Relationship Id="rId10" Type="http://schemas.openxmlformats.org/officeDocument/2006/relationships/image" Target="../media/image70.emf"/><Relationship Id="rId19" Type="http://schemas.openxmlformats.org/officeDocument/2006/relationships/oleObject" Target="../embeddings/oleObject78.bin"/><Relationship Id="rId31" Type="http://schemas.openxmlformats.org/officeDocument/2006/relationships/oleObject" Target="../embeddings/oleObject84.bin"/><Relationship Id="rId4" Type="http://schemas.openxmlformats.org/officeDocument/2006/relationships/image" Target="../media/image67.e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72.emf"/><Relationship Id="rId22" Type="http://schemas.openxmlformats.org/officeDocument/2006/relationships/image" Target="../media/image76.emf"/><Relationship Id="rId27" Type="http://schemas.openxmlformats.org/officeDocument/2006/relationships/oleObject" Target="../embeddings/oleObject82.bin"/><Relationship Id="rId30" Type="http://schemas.openxmlformats.org/officeDocument/2006/relationships/image" Target="../media/image80.emf"/><Relationship Id="rId35" Type="http://schemas.openxmlformats.org/officeDocument/2006/relationships/oleObject" Target="../embeddings/oleObject86.bin"/><Relationship Id="rId8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5.e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8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9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7.e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89.emf"/><Relationship Id="rId4" Type="http://schemas.openxmlformats.org/officeDocument/2006/relationships/image" Target="../media/image86.emf"/><Relationship Id="rId9" Type="http://schemas.openxmlformats.org/officeDocument/2006/relationships/oleObject" Target="../embeddings/oleObject9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9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3.emf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95.emf"/><Relationship Id="rId4" Type="http://schemas.openxmlformats.org/officeDocument/2006/relationships/image" Target="../media/image92.emf"/><Relationship Id="rId9" Type="http://schemas.openxmlformats.org/officeDocument/2006/relationships/oleObject" Target="../embeddings/oleObject9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7.e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9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106.emf"/><Relationship Id="rId26" Type="http://schemas.openxmlformats.org/officeDocument/2006/relationships/image" Target="../media/image110.emf"/><Relationship Id="rId39" Type="http://schemas.openxmlformats.org/officeDocument/2006/relationships/image" Target="../media/image117.png"/><Relationship Id="rId21" Type="http://schemas.openxmlformats.org/officeDocument/2006/relationships/oleObject" Target="../embeddings/oleObject111.bin"/><Relationship Id="rId34" Type="http://schemas.openxmlformats.org/officeDocument/2006/relationships/image" Target="../media/image114.emf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03.emf"/><Relationship Id="rId17" Type="http://schemas.openxmlformats.org/officeDocument/2006/relationships/oleObject" Target="../embeddings/oleObject109.bin"/><Relationship Id="rId25" Type="http://schemas.openxmlformats.org/officeDocument/2006/relationships/oleObject" Target="../embeddings/oleObject113.bin"/><Relationship Id="rId33" Type="http://schemas.openxmlformats.org/officeDocument/2006/relationships/oleObject" Target="../embeddings/oleObject117.bin"/><Relationship Id="rId38" Type="http://schemas.openxmlformats.org/officeDocument/2006/relationships/image" Target="../media/image11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5.emf"/><Relationship Id="rId20" Type="http://schemas.openxmlformats.org/officeDocument/2006/relationships/image" Target="../media/image107.emf"/><Relationship Id="rId29" Type="http://schemas.openxmlformats.org/officeDocument/2006/relationships/oleObject" Target="../embeddings/oleObject115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0.emf"/><Relationship Id="rId11" Type="http://schemas.openxmlformats.org/officeDocument/2006/relationships/oleObject" Target="../embeddings/oleObject106.bin"/><Relationship Id="rId24" Type="http://schemas.openxmlformats.org/officeDocument/2006/relationships/image" Target="../media/image109.emf"/><Relationship Id="rId32" Type="http://schemas.openxmlformats.org/officeDocument/2006/relationships/image" Target="../media/image113.emf"/><Relationship Id="rId37" Type="http://schemas.openxmlformats.org/officeDocument/2006/relationships/oleObject" Target="../embeddings/oleObject119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23" Type="http://schemas.openxmlformats.org/officeDocument/2006/relationships/oleObject" Target="../embeddings/oleObject112.bin"/><Relationship Id="rId28" Type="http://schemas.openxmlformats.org/officeDocument/2006/relationships/image" Target="../media/image111.emf"/><Relationship Id="rId36" Type="http://schemas.openxmlformats.org/officeDocument/2006/relationships/image" Target="../media/image115.emf"/><Relationship Id="rId10" Type="http://schemas.openxmlformats.org/officeDocument/2006/relationships/image" Target="../media/image102.emf"/><Relationship Id="rId19" Type="http://schemas.openxmlformats.org/officeDocument/2006/relationships/oleObject" Target="../embeddings/oleObject110.bin"/><Relationship Id="rId31" Type="http://schemas.openxmlformats.org/officeDocument/2006/relationships/oleObject" Target="../embeddings/oleObject116.bin"/><Relationship Id="rId4" Type="http://schemas.openxmlformats.org/officeDocument/2006/relationships/image" Target="../media/image99.e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104.emf"/><Relationship Id="rId22" Type="http://schemas.openxmlformats.org/officeDocument/2006/relationships/image" Target="../media/image108.emf"/><Relationship Id="rId27" Type="http://schemas.openxmlformats.org/officeDocument/2006/relationships/oleObject" Target="../embeddings/oleObject114.bin"/><Relationship Id="rId30" Type="http://schemas.openxmlformats.org/officeDocument/2006/relationships/image" Target="../media/image112.emf"/><Relationship Id="rId35" Type="http://schemas.openxmlformats.org/officeDocument/2006/relationships/oleObject" Target="../embeddings/oleObject118.bin"/><Relationship Id="rId8" Type="http://schemas.openxmlformats.org/officeDocument/2006/relationships/image" Target="../media/image101.emf"/><Relationship Id="rId3" Type="http://schemas.openxmlformats.org/officeDocument/2006/relationships/oleObject" Target="../embeddings/oleObject10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9.emf"/><Relationship Id="rId5" Type="http://schemas.openxmlformats.org/officeDocument/2006/relationships/oleObject" Target="../embeddings/oleObject121.bin"/><Relationship Id="rId10" Type="http://schemas.openxmlformats.org/officeDocument/2006/relationships/image" Target="../media/image121.emf"/><Relationship Id="rId4" Type="http://schemas.openxmlformats.org/officeDocument/2006/relationships/image" Target="../media/image118.emf"/><Relationship Id="rId9" Type="http://schemas.openxmlformats.org/officeDocument/2006/relationships/oleObject" Target="../embeddings/oleObject12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9.bin"/><Relationship Id="rId18" Type="http://schemas.openxmlformats.org/officeDocument/2006/relationships/image" Target="../media/image129.emf"/><Relationship Id="rId26" Type="http://schemas.openxmlformats.org/officeDocument/2006/relationships/oleObject" Target="../embeddings/oleObject135.bin"/><Relationship Id="rId3" Type="http://schemas.openxmlformats.org/officeDocument/2006/relationships/oleObject" Target="../embeddings/oleObject124.bin"/><Relationship Id="rId21" Type="http://schemas.openxmlformats.org/officeDocument/2006/relationships/oleObject" Target="../embeddings/oleObject133.bin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26.emf"/><Relationship Id="rId17" Type="http://schemas.openxmlformats.org/officeDocument/2006/relationships/oleObject" Target="../embeddings/oleObject131.bin"/><Relationship Id="rId25" Type="http://schemas.openxmlformats.org/officeDocument/2006/relationships/image" Target="../media/image132.emf"/><Relationship Id="rId33" Type="http://schemas.openxmlformats.org/officeDocument/2006/relationships/image" Target="../media/image13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8.emf"/><Relationship Id="rId20" Type="http://schemas.openxmlformats.org/officeDocument/2006/relationships/image" Target="../media/image130.emf"/><Relationship Id="rId29" Type="http://schemas.openxmlformats.org/officeDocument/2006/relationships/image" Target="../media/image134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23.emf"/><Relationship Id="rId11" Type="http://schemas.openxmlformats.org/officeDocument/2006/relationships/oleObject" Target="../embeddings/oleObject128.bin"/><Relationship Id="rId24" Type="http://schemas.openxmlformats.org/officeDocument/2006/relationships/oleObject" Target="../embeddings/oleObject134.bin"/><Relationship Id="rId32" Type="http://schemas.openxmlformats.org/officeDocument/2006/relationships/oleObject" Target="../embeddings/oleObject138.bin"/><Relationship Id="rId5" Type="http://schemas.openxmlformats.org/officeDocument/2006/relationships/oleObject" Target="../embeddings/oleObject125.bin"/><Relationship Id="rId15" Type="http://schemas.openxmlformats.org/officeDocument/2006/relationships/oleObject" Target="../embeddings/oleObject130.bin"/><Relationship Id="rId23" Type="http://schemas.openxmlformats.org/officeDocument/2006/relationships/slide" Target="slide12.xml"/><Relationship Id="rId28" Type="http://schemas.openxmlformats.org/officeDocument/2006/relationships/oleObject" Target="../embeddings/oleObject136.bin"/><Relationship Id="rId10" Type="http://schemas.openxmlformats.org/officeDocument/2006/relationships/image" Target="../media/image125.emf"/><Relationship Id="rId19" Type="http://schemas.openxmlformats.org/officeDocument/2006/relationships/oleObject" Target="../embeddings/oleObject132.bin"/><Relationship Id="rId31" Type="http://schemas.openxmlformats.org/officeDocument/2006/relationships/image" Target="../media/image135.emf"/><Relationship Id="rId4" Type="http://schemas.openxmlformats.org/officeDocument/2006/relationships/image" Target="../media/image122.e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127.emf"/><Relationship Id="rId22" Type="http://schemas.openxmlformats.org/officeDocument/2006/relationships/image" Target="../media/image131.emf"/><Relationship Id="rId27" Type="http://schemas.openxmlformats.org/officeDocument/2006/relationships/image" Target="../media/image133.emf"/><Relationship Id="rId30" Type="http://schemas.openxmlformats.org/officeDocument/2006/relationships/oleObject" Target="../embeddings/oleObject137.bin"/><Relationship Id="rId8" Type="http://schemas.openxmlformats.org/officeDocument/2006/relationships/image" Target="../media/image12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oleObject" Target="../embeddings/oleObject144.bin"/><Relationship Id="rId18" Type="http://schemas.openxmlformats.org/officeDocument/2006/relationships/image" Target="../media/image144.emf"/><Relationship Id="rId3" Type="http://schemas.openxmlformats.org/officeDocument/2006/relationships/oleObject" Target="../embeddings/oleObject139.bin"/><Relationship Id="rId21" Type="http://schemas.openxmlformats.org/officeDocument/2006/relationships/oleObject" Target="../embeddings/oleObject148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41.emf"/><Relationship Id="rId17" Type="http://schemas.openxmlformats.org/officeDocument/2006/relationships/oleObject" Target="../embeddings/oleObject14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3.emf"/><Relationship Id="rId20" Type="http://schemas.openxmlformats.org/officeDocument/2006/relationships/image" Target="../media/image145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8.emf"/><Relationship Id="rId11" Type="http://schemas.openxmlformats.org/officeDocument/2006/relationships/oleObject" Target="../embeddings/oleObject143.bin"/><Relationship Id="rId24" Type="http://schemas.openxmlformats.org/officeDocument/2006/relationships/image" Target="../media/image147.wmf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23" Type="http://schemas.openxmlformats.org/officeDocument/2006/relationships/oleObject" Target="../embeddings/oleObject149.bin"/><Relationship Id="rId10" Type="http://schemas.openxmlformats.org/officeDocument/2006/relationships/image" Target="../media/image140.emf"/><Relationship Id="rId19" Type="http://schemas.openxmlformats.org/officeDocument/2006/relationships/oleObject" Target="../embeddings/oleObject147.bin"/><Relationship Id="rId4" Type="http://schemas.openxmlformats.org/officeDocument/2006/relationships/image" Target="../media/image137.e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42.emf"/><Relationship Id="rId22" Type="http://schemas.openxmlformats.org/officeDocument/2006/relationships/image" Target="../media/image146.w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5.bin"/><Relationship Id="rId18" Type="http://schemas.openxmlformats.org/officeDocument/2006/relationships/image" Target="../media/image155.emf"/><Relationship Id="rId26" Type="http://schemas.openxmlformats.org/officeDocument/2006/relationships/image" Target="../media/image159.emf"/><Relationship Id="rId39" Type="http://schemas.openxmlformats.org/officeDocument/2006/relationships/oleObject" Target="../embeddings/oleObject168.bin"/><Relationship Id="rId21" Type="http://schemas.openxmlformats.org/officeDocument/2006/relationships/oleObject" Target="../embeddings/oleObject159.bin"/><Relationship Id="rId34" Type="http://schemas.openxmlformats.org/officeDocument/2006/relationships/image" Target="../media/image163.emf"/><Relationship Id="rId42" Type="http://schemas.openxmlformats.org/officeDocument/2006/relationships/image" Target="../media/image165.wmf"/><Relationship Id="rId7" Type="http://schemas.openxmlformats.org/officeDocument/2006/relationships/oleObject" Target="../embeddings/oleObject1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4.emf"/><Relationship Id="rId29" Type="http://schemas.openxmlformats.org/officeDocument/2006/relationships/oleObject" Target="../embeddings/oleObject163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49.emf"/><Relationship Id="rId11" Type="http://schemas.openxmlformats.org/officeDocument/2006/relationships/oleObject" Target="../embeddings/oleObject154.bin"/><Relationship Id="rId24" Type="http://schemas.openxmlformats.org/officeDocument/2006/relationships/image" Target="../media/image158.emf"/><Relationship Id="rId32" Type="http://schemas.openxmlformats.org/officeDocument/2006/relationships/image" Target="../media/image162.emf"/><Relationship Id="rId37" Type="http://schemas.openxmlformats.org/officeDocument/2006/relationships/oleObject" Target="../embeddings/oleObject167.bin"/><Relationship Id="rId40" Type="http://schemas.openxmlformats.org/officeDocument/2006/relationships/image" Target="../media/image147.wmf"/><Relationship Id="rId45" Type="http://schemas.openxmlformats.org/officeDocument/2006/relationships/oleObject" Target="../embeddings/oleObject171.bin"/><Relationship Id="rId5" Type="http://schemas.openxmlformats.org/officeDocument/2006/relationships/oleObject" Target="../embeddings/oleObject151.bin"/><Relationship Id="rId15" Type="http://schemas.openxmlformats.org/officeDocument/2006/relationships/oleObject" Target="../embeddings/oleObject156.bin"/><Relationship Id="rId23" Type="http://schemas.openxmlformats.org/officeDocument/2006/relationships/oleObject" Target="../embeddings/oleObject160.bin"/><Relationship Id="rId28" Type="http://schemas.openxmlformats.org/officeDocument/2006/relationships/image" Target="../media/image160.emf"/><Relationship Id="rId36" Type="http://schemas.openxmlformats.org/officeDocument/2006/relationships/image" Target="../media/image164.emf"/><Relationship Id="rId10" Type="http://schemas.openxmlformats.org/officeDocument/2006/relationships/image" Target="../media/image151.emf"/><Relationship Id="rId19" Type="http://schemas.openxmlformats.org/officeDocument/2006/relationships/oleObject" Target="../embeddings/oleObject158.bin"/><Relationship Id="rId31" Type="http://schemas.openxmlformats.org/officeDocument/2006/relationships/oleObject" Target="../embeddings/oleObject164.bin"/><Relationship Id="rId44" Type="http://schemas.openxmlformats.org/officeDocument/2006/relationships/image" Target="../media/image107.emf"/><Relationship Id="rId4" Type="http://schemas.openxmlformats.org/officeDocument/2006/relationships/image" Target="../media/image148.emf"/><Relationship Id="rId9" Type="http://schemas.openxmlformats.org/officeDocument/2006/relationships/oleObject" Target="../embeddings/oleObject153.bin"/><Relationship Id="rId14" Type="http://schemas.openxmlformats.org/officeDocument/2006/relationships/image" Target="../media/image153.emf"/><Relationship Id="rId22" Type="http://schemas.openxmlformats.org/officeDocument/2006/relationships/image" Target="../media/image157.emf"/><Relationship Id="rId27" Type="http://schemas.openxmlformats.org/officeDocument/2006/relationships/oleObject" Target="../embeddings/oleObject162.bin"/><Relationship Id="rId30" Type="http://schemas.openxmlformats.org/officeDocument/2006/relationships/image" Target="../media/image161.emf"/><Relationship Id="rId35" Type="http://schemas.openxmlformats.org/officeDocument/2006/relationships/oleObject" Target="../embeddings/oleObject166.bin"/><Relationship Id="rId43" Type="http://schemas.openxmlformats.org/officeDocument/2006/relationships/oleObject" Target="../embeddings/oleObject170.bin"/><Relationship Id="rId8" Type="http://schemas.openxmlformats.org/officeDocument/2006/relationships/image" Target="../media/image150.emf"/><Relationship Id="rId3" Type="http://schemas.openxmlformats.org/officeDocument/2006/relationships/oleObject" Target="../embeddings/oleObject150.bin"/><Relationship Id="rId12" Type="http://schemas.openxmlformats.org/officeDocument/2006/relationships/image" Target="../media/image152.emf"/><Relationship Id="rId17" Type="http://schemas.openxmlformats.org/officeDocument/2006/relationships/oleObject" Target="../embeddings/oleObject157.bin"/><Relationship Id="rId25" Type="http://schemas.openxmlformats.org/officeDocument/2006/relationships/oleObject" Target="../embeddings/oleObject161.bin"/><Relationship Id="rId33" Type="http://schemas.openxmlformats.org/officeDocument/2006/relationships/oleObject" Target="../embeddings/oleObject165.bin"/><Relationship Id="rId38" Type="http://schemas.openxmlformats.org/officeDocument/2006/relationships/image" Target="../media/image146.wmf"/><Relationship Id="rId46" Type="http://schemas.openxmlformats.org/officeDocument/2006/relationships/image" Target="../media/image108.emf"/><Relationship Id="rId20" Type="http://schemas.openxmlformats.org/officeDocument/2006/relationships/image" Target="../media/image156.emf"/><Relationship Id="rId41" Type="http://schemas.openxmlformats.org/officeDocument/2006/relationships/oleObject" Target="../embeddings/oleObject16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13" Type="http://schemas.openxmlformats.org/officeDocument/2006/relationships/oleObject" Target="../embeddings/oleObject177.bin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17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67.emf"/><Relationship Id="rId11" Type="http://schemas.openxmlformats.org/officeDocument/2006/relationships/oleObject" Target="../embeddings/oleObject176.bin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169.emf"/><Relationship Id="rId4" Type="http://schemas.openxmlformats.org/officeDocument/2006/relationships/image" Target="../media/image166.emf"/><Relationship Id="rId9" Type="http://schemas.openxmlformats.org/officeDocument/2006/relationships/oleObject" Target="../embeddings/oleObject175.bin"/><Relationship Id="rId14" Type="http://schemas.openxmlformats.org/officeDocument/2006/relationships/image" Target="../media/image147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oleObject" Target="../embeddings/oleObject183.bin"/><Relationship Id="rId18" Type="http://schemas.openxmlformats.org/officeDocument/2006/relationships/image" Target="../media/image178.emf"/><Relationship Id="rId26" Type="http://schemas.openxmlformats.org/officeDocument/2006/relationships/image" Target="../media/image182.wmf"/><Relationship Id="rId3" Type="http://schemas.openxmlformats.org/officeDocument/2006/relationships/oleObject" Target="../embeddings/oleObject178.bin"/><Relationship Id="rId21" Type="http://schemas.openxmlformats.org/officeDocument/2006/relationships/oleObject" Target="../embeddings/oleObject187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175.emf"/><Relationship Id="rId17" Type="http://schemas.openxmlformats.org/officeDocument/2006/relationships/oleObject" Target="../embeddings/oleObject185.bin"/><Relationship Id="rId25" Type="http://schemas.openxmlformats.org/officeDocument/2006/relationships/oleObject" Target="../embeddings/oleObject18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7.wmf"/><Relationship Id="rId20" Type="http://schemas.openxmlformats.org/officeDocument/2006/relationships/image" Target="../media/image179.wmf"/><Relationship Id="rId29" Type="http://schemas.openxmlformats.org/officeDocument/2006/relationships/oleObject" Target="../embeddings/oleObject191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72.emf"/><Relationship Id="rId11" Type="http://schemas.openxmlformats.org/officeDocument/2006/relationships/oleObject" Target="../embeddings/oleObject182.bin"/><Relationship Id="rId24" Type="http://schemas.openxmlformats.org/officeDocument/2006/relationships/image" Target="../media/image181.emf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23" Type="http://schemas.openxmlformats.org/officeDocument/2006/relationships/oleObject" Target="../embeddings/oleObject188.bin"/><Relationship Id="rId28" Type="http://schemas.openxmlformats.org/officeDocument/2006/relationships/image" Target="../media/image183.wmf"/><Relationship Id="rId10" Type="http://schemas.openxmlformats.org/officeDocument/2006/relationships/image" Target="../media/image174.emf"/><Relationship Id="rId19" Type="http://schemas.openxmlformats.org/officeDocument/2006/relationships/oleObject" Target="../embeddings/oleObject186.bin"/><Relationship Id="rId4" Type="http://schemas.openxmlformats.org/officeDocument/2006/relationships/image" Target="../media/image171.e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176.wmf"/><Relationship Id="rId22" Type="http://schemas.openxmlformats.org/officeDocument/2006/relationships/image" Target="../media/image180.emf"/><Relationship Id="rId27" Type="http://schemas.openxmlformats.org/officeDocument/2006/relationships/oleObject" Target="../embeddings/oleObject190.bin"/><Relationship Id="rId30" Type="http://schemas.openxmlformats.org/officeDocument/2006/relationships/image" Target="../media/image184.w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7.bin"/><Relationship Id="rId18" Type="http://schemas.openxmlformats.org/officeDocument/2006/relationships/image" Target="../media/image192.emf"/><Relationship Id="rId26" Type="http://schemas.openxmlformats.org/officeDocument/2006/relationships/image" Target="../media/image196.emf"/><Relationship Id="rId39" Type="http://schemas.openxmlformats.org/officeDocument/2006/relationships/oleObject" Target="../embeddings/oleObject210.bin"/><Relationship Id="rId21" Type="http://schemas.openxmlformats.org/officeDocument/2006/relationships/oleObject" Target="../embeddings/oleObject201.bin"/><Relationship Id="rId34" Type="http://schemas.openxmlformats.org/officeDocument/2006/relationships/image" Target="../media/image200.emf"/><Relationship Id="rId7" Type="http://schemas.openxmlformats.org/officeDocument/2006/relationships/oleObject" Target="../embeddings/oleObject194.bin"/><Relationship Id="rId12" Type="http://schemas.openxmlformats.org/officeDocument/2006/relationships/image" Target="../media/image189.emf"/><Relationship Id="rId17" Type="http://schemas.openxmlformats.org/officeDocument/2006/relationships/oleObject" Target="../embeddings/oleObject199.bin"/><Relationship Id="rId25" Type="http://schemas.openxmlformats.org/officeDocument/2006/relationships/oleObject" Target="../embeddings/oleObject203.bin"/><Relationship Id="rId33" Type="http://schemas.openxmlformats.org/officeDocument/2006/relationships/oleObject" Target="../embeddings/oleObject207.bin"/><Relationship Id="rId38" Type="http://schemas.openxmlformats.org/officeDocument/2006/relationships/image" Target="../media/image20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1.emf"/><Relationship Id="rId20" Type="http://schemas.openxmlformats.org/officeDocument/2006/relationships/image" Target="../media/image193.emf"/><Relationship Id="rId29" Type="http://schemas.openxmlformats.org/officeDocument/2006/relationships/oleObject" Target="../embeddings/oleObject205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86.emf"/><Relationship Id="rId11" Type="http://schemas.openxmlformats.org/officeDocument/2006/relationships/oleObject" Target="../embeddings/oleObject196.bin"/><Relationship Id="rId24" Type="http://schemas.openxmlformats.org/officeDocument/2006/relationships/image" Target="../media/image195.emf"/><Relationship Id="rId32" Type="http://schemas.openxmlformats.org/officeDocument/2006/relationships/image" Target="../media/image199.emf"/><Relationship Id="rId37" Type="http://schemas.openxmlformats.org/officeDocument/2006/relationships/oleObject" Target="../embeddings/oleObject209.bin"/><Relationship Id="rId40" Type="http://schemas.openxmlformats.org/officeDocument/2006/relationships/image" Target="../media/image203.wmf"/><Relationship Id="rId5" Type="http://schemas.openxmlformats.org/officeDocument/2006/relationships/oleObject" Target="../embeddings/oleObject193.bin"/><Relationship Id="rId15" Type="http://schemas.openxmlformats.org/officeDocument/2006/relationships/oleObject" Target="../embeddings/oleObject198.bin"/><Relationship Id="rId23" Type="http://schemas.openxmlformats.org/officeDocument/2006/relationships/oleObject" Target="../embeddings/oleObject202.bin"/><Relationship Id="rId28" Type="http://schemas.openxmlformats.org/officeDocument/2006/relationships/image" Target="../media/image197.emf"/><Relationship Id="rId36" Type="http://schemas.openxmlformats.org/officeDocument/2006/relationships/image" Target="../media/image201.emf"/><Relationship Id="rId10" Type="http://schemas.openxmlformats.org/officeDocument/2006/relationships/image" Target="../media/image188.emf"/><Relationship Id="rId19" Type="http://schemas.openxmlformats.org/officeDocument/2006/relationships/oleObject" Target="../embeddings/oleObject200.bin"/><Relationship Id="rId31" Type="http://schemas.openxmlformats.org/officeDocument/2006/relationships/oleObject" Target="../embeddings/oleObject206.bin"/><Relationship Id="rId4" Type="http://schemas.openxmlformats.org/officeDocument/2006/relationships/image" Target="../media/image185.emf"/><Relationship Id="rId9" Type="http://schemas.openxmlformats.org/officeDocument/2006/relationships/oleObject" Target="../embeddings/oleObject195.bin"/><Relationship Id="rId14" Type="http://schemas.openxmlformats.org/officeDocument/2006/relationships/image" Target="../media/image190.emf"/><Relationship Id="rId22" Type="http://schemas.openxmlformats.org/officeDocument/2006/relationships/image" Target="../media/image194.emf"/><Relationship Id="rId27" Type="http://schemas.openxmlformats.org/officeDocument/2006/relationships/oleObject" Target="../embeddings/oleObject204.bin"/><Relationship Id="rId30" Type="http://schemas.openxmlformats.org/officeDocument/2006/relationships/image" Target="../media/image198.emf"/><Relationship Id="rId35" Type="http://schemas.openxmlformats.org/officeDocument/2006/relationships/oleObject" Target="../embeddings/oleObject208.bin"/><Relationship Id="rId8" Type="http://schemas.openxmlformats.org/officeDocument/2006/relationships/image" Target="../media/image187.emf"/><Relationship Id="rId3" Type="http://schemas.openxmlformats.org/officeDocument/2006/relationships/oleObject" Target="../embeddings/oleObject19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emf"/><Relationship Id="rId18" Type="http://schemas.openxmlformats.org/officeDocument/2006/relationships/oleObject" Target="../embeddings/oleObject9.bin"/><Relationship Id="rId26" Type="http://schemas.openxmlformats.org/officeDocument/2006/relationships/image" Target="../media/image13.emf"/><Relationship Id="rId3" Type="http://schemas.openxmlformats.org/officeDocument/2006/relationships/notesSlide" Target="../notesSlides/notesSlide1.xml"/><Relationship Id="rId21" Type="http://schemas.openxmlformats.org/officeDocument/2006/relationships/oleObject" Target="../embeddings/oleObject11.bin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9.wmf"/><Relationship Id="rId25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emf"/><Relationship Id="rId24" Type="http://schemas.openxmlformats.org/officeDocument/2006/relationships/image" Target="../media/image12.wmf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oleObject" Target="../embeddings/oleObject12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emf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8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6.w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18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26.wmf"/><Relationship Id="rId26" Type="http://schemas.openxmlformats.org/officeDocument/2006/relationships/oleObject" Target="../embeddings/oleObject31.bin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28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23.emf"/><Relationship Id="rId17" Type="http://schemas.openxmlformats.org/officeDocument/2006/relationships/oleObject" Target="../embeddings/oleObject26.bin"/><Relationship Id="rId25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.emf"/><Relationship Id="rId20" Type="http://schemas.openxmlformats.org/officeDocument/2006/relationships/image" Target="../media/image27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23.bin"/><Relationship Id="rId24" Type="http://schemas.openxmlformats.org/officeDocument/2006/relationships/image" Target="../media/image29.wmf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29.bin"/><Relationship Id="rId28" Type="http://schemas.openxmlformats.org/officeDocument/2006/relationships/image" Target="../media/image30.wmf"/><Relationship Id="rId10" Type="http://schemas.openxmlformats.org/officeDocument/2006/relationships/image" Target="../media/image22.e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19.e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4.emf"/><Relationship Id="rId22" Type="http://schemas.openxmlformats.org/officeDocument/2006/relationships/image" Target="../media/image28.wmf"/><Relationship Id="rId27" Type="http://schemas.openxmlformats.org/officeDocument/2006/relationships/oleObject" Target="../embeddings/oleObject32.bin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8.bin"/><Relationship Id="rId18" Type="http://schemas.openxmlformats.org/officeDocument/2006/relationships/image" Target="../media/image38.wmf"/><Relationship Id="rId26" Type="http://schemas.openxmlformats.org/officeDocument/2006/relationships/image" Target="../media/image42.wmf"/><Relationship Id="rId3" Type="http://schemas.openxmlformats.org/officeDocument/2006/relationships/oleObject" Target="../embeddings/oleObject33.bin"/><Relationship Id="rId21" Type="http://schemas.openxmlformats.org/officeDocument/2006/relationships/oleObject" Target="../embeddings/oleObject42.bin"/><Relationship Id="rId34" Type="http://schemas.openxmlformats.org/officeDocument/2006/relationships/image" Target="../media/image46.wmf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40.bin"/><Relationship Id="rId25" Type="http://schemas.openxmlformats.org/officeDocument/2006/relationships/oleObject" Target="../embeddings/oleObject44.bin"/><Relationship Id="rId33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wmf"/><Relationship Id="rId20" Type="http://schemas.openxmlformats.org/officeDocument/2006/relationships/image" Target="../media/image39.wmf"/><Relationship Id="rId29" Type="http://schemas.openxmlformats.org/officeDocument/2006/relationships/oleObject" Target="../embeddings/oleObject46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37.bin"/><Relationship Id="rId24" Type="http://schemas.openxmlformats.org/officeDocument/2006/relationships/image" Target="../media/image41.wmf"/><Relationship Id="rId32" Type="http://schemas.openxmlformats.org/officeDocument/2006/relationships/image" Target="../media/image45.wmf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oleObject" Target="../embeddings/oleObject43.bin"/><Relationship Id="rId28" Type="http://schemas.openxmlformats.org/officeDocument/2006/relationships/image" Target="../media/image43.wmf"/><Relationship Id="rId36" Type="http://schemas.openxmlformats.org/officeDocument/2006/relationships/image" Target="../media/image47.wmf"/><Relationship Id="rId10" Type="http://schemas.openxmlformats.org/officeDocument/2006/relationships/image" Target="../media/image34.emf"/><Relationship Id="rId19" Type="http://schemas.openxmlformats.org/officeDocument/2006/relationships/oleObject" Target="../embeddings/oleObject41.bin"/><Relationship Id="rId31" Type="http://schemas.openxmlformats.org/officeDocument/2006/relationships/oleObject" Target="../embeddings/oleObject47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Relationship Id="rId27" Type="http://schemas.openxmlformats.org/officeDocument/2006/relationships/oleObject" Target="../embeddings/oleObject45.bin"/><Relationship Id="rId30" Type="http://schemas.openxmlformats.org/officeDocument/2006/relationships/image" Target="../media/image44.wmf"/><Relationship Id="rId35" Type="http://schemas.openxmlformats.org/officeDocument/2006/relationships/oleObject" Target="../embeddings/oleObject49.bin"/><Relationship Id="rId8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5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3" descr="IMG_79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84150"/>
            <a:ext cx="8593138" cy="644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5" name="WordArt 3"/>
          <p:cNvSpPr>
            <a:spLocks noChangeArrowheads="1" noChangeShapeType="1" noTextEdit="1"/>
          </p:cNvSpPr>
          <p:nvPr/>
        </p:nvSpPr>
        <p:spPr bwMode="auto">
          <a:xfrm>
            <a:off x="606425" y="2857500"/>
            <a:ext cx="7920037" cy="10985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400" b="1" i="1" kern="10" dirty="0">
                <a:solidFill>
                  <a:schemeClr val="bg1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Arial" panose="020B0604020202020204" pitchFamily="34" charset="0"/>
              </a:rPr>
              <a:t>University Physics</a:t>
            </a:r>
            <a:endParaRPr lang="zh-CN" altLang="en-US" sz="4400" b="1" i="1" kern="10" dirty="0">
              <a:solidFill>
                <a:schemeClr val="bg1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1213643" y="4437112"/>
            <a:ext cx="67056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kumimoji="1" lang="en-US" altLang="zh-CN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</a:p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Chenwei Jiang</a:t>
            </a:r>
          </a:p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04 / 14/ 2022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5" grpId="0" animBg="1"/>
      <p:bldP spid="22323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003800" y="1233488"/>
            <a:ext cx="3192463" cy="1690687"/>
            <a:chOff x="3243" y="2069"/>
            <a:chExt cx="2011" cy="1065"/>
          </a:xfrm>
        </p:grpSpPr>
        <p:sp>
          <p:nvSpPr>
            <p:cNvPr id="33828" name="Line 3"/>
            <p:cNvSpPr>
              <a:spLocks noChangeShapeType="1"/>
            </p:cNvSpPr>
            <p:nvPr/>
          </p:nvSpPr>
          <p:spPr bwMode="auto">
            <a:xfrm flipH="1">
              <a:off x="3243" y="2789"/>
              <a:ext cx="384" cy="34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9" name="Line 4"/>
            <p:cNvSpPr>
              <a:spLocks noChangeShapeType="1"/>
            </p:cNvSpPr>
            <p:nvPr/>
          </p:nvSpPr>
          <p:spPr bwMode="auto">
            <a:xfrm flipV="1">
              <a:off x="3627" y="2165"/>
              <a:ext cx="0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30" name="Text Box 5"/>
            <p:cNvSpPr txBox="1">
              <a:spLocks noChangeArrowheads="1"/>
            </p:cNvSpPr>
            <p:nvPr/>
          </p:nvSpPr>
          <p:spPr bwMode="auto">
            <a:xfrm>
              <a:off x="3531" y="2789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3831" name="Text Box 6"/>
            <p:cNvSpPr txBox="1">
              <a:spLocks noChangeArrowheads="1"/>
            </p:cNvSpPr>
            <p:nvPr/>
          </p:nvSpPr>
          <p:spPr bwMode="auto">
            <a:xfrm>
              <a:off x="3339" y="2069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3832" name="Line 7"/>
            <p:cNvSpPr>
              <a:spLocks noChangeShapeType="1"/>
            </p:cNvSpPr>
            <p:nvPr/>
          </p:nvSpPr>
          <p:spPr bwMode="auto">
            <a:xfrm>
              <a:off x="3622" y="2795"/>
              <a:ext cx="163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6536" name="Rectangle 8"/>
          <p:cNvSpPr>
            <a:spLocks noChangeArrowheads="1"/>
          </p:cNvSpPr>
          <p:nvPr/>
        </p:nvSpPr>
        <p:spPr bwMode="auto">
          <a:xfrm>
            <a:off x="250825" y="388938"/>
            <a:ext cx="698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三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长度收缩  </a:t>
            </a:r>
            <a:r>
              <a:rPr kumimoji="1" lang="en-US" altLang="zh-CN" sz="2000" b="1">
                <a:solidFill>
                  <a:schemeClr val="bg1"/>
                </a:solidFill>
              </a:rPr>
              <a:t>(Length Contraction)</a:t>
            </a:r>
            <a:r>
              <a:rPr kumimoji="1" lang="en-US" altLang="zh-CN"/>
              <a:t> </a:t>
            </a:r>
          </a:p>
        </p:txBody>
      </p:sp>
      <p:sp>
        <p:nvSpPr>
          <p:cNvPr id="406537" name="Text Box 9"/>
          <p:cNvSpPr txBox="1">
            <a:spLocks noChangeArrowheads="1"/>
          </p:cNvSpPr>
          <p:nvPr/>
        </p:nvSpPr>
        <p:spPr bwMode="auto">
          <a:xfrm>
            <a:off x="900113" y="5667375"/>
            <a:ext cx="79565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相对于棒静止的惯性系测得的棒的长度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——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原长</a:t>
            </a:r>
          </a:p>
          <a:p>
            <a:pPr algn="r">
              <a:lnSpc>
                <a:spcPct val="85000"/>
              </a:lnSpc>
            </a:pP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                                                                       </a:t>
            </a:r>
            <a:r>
              <a:rPr kumimoji="1" lang="en-US" altLang="zh-CN" b="1" i="1" dirty="0">
                <a:solidFill>
                  <a:srgbClr val="FFFF00"/>
                </a:solidFill>
              </a:rPr>
              <a:t>(Proper/Rest Length)</a:t>
            </a:r>
          </a:p>
        </p:txBody>
      </p:sp>
      <p:sp>
        <p:nvSpPr>
          <p:cNvPr id="406538" name="Text Box 10"/>
          <p:cNvSpPr txBox="1">
            <a:spLocks noChangeArrowheads="1"/>
          </p:cNvSpPr>
          <p:nvPr/>
        </p:nvSpPr>
        <p:spPr bwMode="auto">
          <a:xfrm>
            <a:off x="482600" y="955675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运动长度的测量 </a:t>
            </a:r>
            <a:endParaRPr kumimoji="1" lang="zh-CN" altLang="en-US" sz="28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06539" name="Object 11"/>
          <p:cNvGraphicFramePr>
            <a:graphicFrameLocks/>
          </p:cNvGraphicFramePr>
          <p:nvPr/>
        </p:nvGraphicFramePr>
        <p:xfrm>
          <a:off x="1797050" y="1628775"/>
          <a:ext cx="16081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1" name="公式" r:id="rId3" imgW="1519449" imgH="338235" progId="Equation.3">
                  <p:embed/>
                </p:oleObj>
              </mc:Choice>
              <mc:Fallback>
                <p:oleObj name="公式" r:id="rId3" imgW="1519449" imgH="33823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1628775"/>
                        <a:ext cx="16081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40" name="Text Box 12"/>
          <p:cNvSpPr txBox="1">
            <a:spLocks noChangeArrowheads="1"/>
          </p:cNvSpPr>
          <p:nvPr/>
        </p:nvSpPr>
        <p:spPr bwMode="auto">
          <a:xfrm>
            <a:off x="1758950" y="2565400"/>
            <a:ext cx="2347913" cy="47625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不要求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同时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测量</a:t>
            </a:r>
            <a:endParaRPr kumimoji="1" lang="zh-CN" altLang="en-US" sz="24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06541" name="Object 13"/>
          <p:cNvGraphicFramePr>
            <a:graphicFrameLocks/>
          </p:cNvGraphicFramePr>
          <p:nvPr/>
        </p:nvGraphicFramePr>
        <p:xfrm>
          <a:off x="1835150" y="3241675"/>
          <a:ext cx="13858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2" name="公式" r:id="rId5" imgW="1290751" imgH="328515" progId="Equation.3">
                  <p:embed/>
                </p:oleObj>
              </mc:Choice>
              <mc:Fallback>
                <p:oleObj name="公式" r:id="rId5" imgW="1290751" imgH="328515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241675"/>
                        <a:ext cx="138588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003800" y="768350"/>
            <a:ext cx="3200400" cy="1639888"/>
            <a:chOff x="2448" y="656"/>
            <a:chExt cx="2016" cy="1033"/>
          </a:xfrm>
        </p:grpSpPr>
        <p:sp>
          <p:nvSpPr>
            <p:cNvPr id="33823" name="Text Box 15"/>
            <p:cNvSpPr txBox="1">
              <a:spLocks noChangeArrowheads="1"/>
            </p:cNvSpPr>
            <p:nvPr/>
          </p:nvSpPr>
          <p:spPr bwMode="auto">
            <a:xfrm>
              <a:off x="2671" y="137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O'</a:t>
              </a:r>
            </a:p>
          </p:txBody>
        </p:sp>
        <p:sp>
          <p:nvSpPr>
            <p:cNvPr id="33824" name="Text Box 16"/>
            <p:cNvSpPr txBox="1">
              <a:spLocks noChangeArrowheads="1"/>
            </p:cNvSpPr>
            <p:nvPr/>
          </p:nvSpPr>
          <p:spPr bwMode="auto">
            <a:xfrm>
              <a:off x="2496" y="656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S'</a:t>
              </a:r>
            </a:p>
          </p:txBody>
        </p:sp>
        <p:sp>
          <p:nvSpPr>
            <p:cNvPr id="33825" name="Line 17"/>
            <p:cNvSpPr>
              <a:spLocks noChangeShapeType="1"/>
            </p:cNvSpPr>
            <p:nvPr/>
          </p:nvSpPr>
          <p:spPr bwMode="auto">
            <a:xfrm flipH="1">
              <a:off x="2448" y="1344"/>
              <a:ext cx="384" cy="34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6" name="Line 18"/>
            <p:cNvSpPr>
              <a:spLocks noChangeShapeType="1"/>
            </p:cNvSpPr>
            <p:nvPr/>
          </p:nvSpPr>
          <p:spPr bwMode="auto">
            <a:xfrm flipV="1">
              <a:off x="2832" y="720"/>
              <a:ext cx="0" cy="62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7" name="Line 19"/>
            <p:cNvSpPr>
              <a:spLocks noChangeShapeType="1"/>
            </p:cNvSpPr>
            <p:nvPr/>
          </p:nvSpPr>
          <p:spPr bwMode="auto">
            <a:xfrm>
              <a:off x="2832" y="1344"/>
              <a:ext cx="163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6548" name="Rectangle 20"/>
          <p:cNvSpPr>
            <a:spLocks noChangeArrowheads="1"/>
          </p:cNvSpPr>
          <p:nvPr/>
        </p:nvSpPr>
        <p:spPr bwMode="auto">
          <a:xfrm>
            <a:off x="6070600" y="1646238"/>
            <a:ext cx="1371600" cy="152400"/>
          </a:xfrm>
          <a:prstGeom prst="rect">
            <a:avLst/>
          </a:prstGeom>
          <a:solidFill>
            <a:srgbClr val="66FF33"/>
          </a:solidFill>
          <a:ln w="12699">
            <a:solidFill>
              <a:srgbClr val="66FF3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6549" name="Object 21"/>
          <p:cNvGraphicFramePr>
            <a:graphicFrameLocks noChangeAspect="1"/>
          </p:cNvGraphicFramePr>
          <p:nvPr/>
        </p:nvGraphicFramePr>
        <p:xfrm>
          <a:off x="5827713" y="1149350"/>
          <a:ext cx="48577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3" name="公式" r:id="rId7" imgW="252591" imgH="224032" progId="Equation.3">
                  <p:embed/>
                </p:oleObj>
              </mc:Choice>
              <mc:Fallback>
                <p:oleObj name="公式" r:id="rId7" imgW="252591" imgH="22403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7713" y="1149350"/>
                        <a:ext cx="48577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50" name="Object 22"/>
          <p:cNvGraphicFramePr>
            <a:graphicFrameLocks noChangeAspect="1"/>
          </p:cNvGraphicFramePr>
          <p:nvPr/>
        </p:nvGraphicFramePr>
        <p:xfrm>
          <a:off x="7253288" y="1163638"/>
          <a:ext cx="4143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4" name="公式" r:id="rId9" imgW="252591" imgH="224032" progId="Equation.3">
                  <p:embed/>
                </p:oleObj>
              </mc:Choice>
              <mc:Fallback>
                <p:oleObj name="公式" r:id="rId9" imgW="252591" imgH="22403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3288" y="1163638"/>
                        <a:ext cx="41433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51" name="Object 23"/>
          <p:cNvGraphicFramePr>
            <a:graphicFrameLocks noChangeAspect="1"/>
          </p:cNvGraphicFramePr>
          <p:nvPr/>
        </p:nvGraphicFramePr>
        <p:xfrm>
          <a:off x="5878513" y="1809750"/>
          <a:ext cx="4968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5" name="公式" r:id="rId11" imgW="99964" imgH="109343" progId="Equation.3">
                  <p:embed/>
                </p:oleObj>
              </mc:Choice>
              <mc:Fallback>
                <p:oleObj name="公式" r:id="rId11" imgW="99964" imgH="10934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1809750"/>
                        <a:ext cx="496887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52" name="Object 24"/>
          <p:cNvGraphicFramePr>
            <a:graphicFrameLocks noChangeAspect="1"/>
          </p:cNvGraphicFramePr>
          <p:nvPr/>
        </p:nvGraphicFramePr>
        <p:xfrm>
          <a:off x="7219950" y="1809750"/>
          <a:ext cx="52705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6" name="公式" r:id="rId13" imgW="109716" imgH="109343" progId="Equation.3">
                  <p:embed/>
                </p:oleObj>
              </mc:Choice>
              <mc:Fallback>
                <p:oleObj name="公式" r:id="rId13" imgW="109716" imgH="10934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9950" y="1809750"/>
                        <a:ext cx="527050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53" name="Oval 25"/>
          <p:cNvSpPr>
            <a:spLocks noChangeArrowheads="1"/>
          </p:cNvSpPr>
          <p:nvPr/>
        </p:nvSpPr>
        <p:spPr bwMode="auto">
          <a:xfrm>
            <a:off x="6002338" y="1798638"/>
            <a:ext cx="134937" cy="12065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6554" name="Oval 26"/>
          <p:cNvSpPr>
            <a:spLocks noChangeArrowheads="1"/>
          </p:cNvSpPr>
          <p:nvPr/>
        </p:nvSpPr>
        <p:spPr bwMode="auto">
          <a:xfrm>
            <a:off x="7400925" y="1798638"/>
            <a:ext cx="120650" cy="12065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6555" name="Oval 27"/>
          <p:cNvSpPr>
            <a:spLocks noChangeArrowheads="1"/>
          </p:cNvSpPr>
          <p:nvPr/>
        </p:nvSpPr>
        <p:spPr bwMode="auto">
          <a:xfrm>
            <a:off x="6011863" y="2332038"/>
            <a:ext cx="120650" cy="120650"/>
          </a:xfrm>
          <a:prstGeom prst="ellipse">
            <a:avLst/>
          </a:prstGeom>
          <a:solidFill>
            <a:srgbClr val="66FF33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6556" name="Oval 28"/>
          <p:cNvSpPr>
            <a:spLocks noChangeArrowheads="1"/>
          </p:cNvSpPr>
          <p:nvPr/>
        </p:nvSpPr>
        <p:spPr bwMode="auto">
          <a:xfrm>
            <a:off x="7405688" y="2332038"/>
            <a:ext cx="119062" cy="120650"/>
          </a:xfrm>
          <a:prstGeom prst="ellipse">
            <a:avLst/>
          </a:prstGeom>
          <a:solidFill>
            <a:srgbClr val="66FF33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6557" name="Object 29"/>
          <p:cNvGraphicFramePr>
            <a:graphicFrameLocks noChangeAspect="1"/>
          </p:cNvGraphicFramePr>
          <p:nvPr/>
        </p:nvGraphicFramePr>
        <p:xfrm>
          <a:off x="5867400" y="2401888"/>
          <a:ext cx="4270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7" name="公式" r:id="rId15" imgW="71681" imgH="109343" progId="Equation.3">
                  <p:embed/>
                </p:oleObj>
              </mc:Choice>
              <mc:Fallback>
                <p:oleObj name="公式" r:id="rId15" imgW="71681" imgH="109343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401888"/>
                        <a:ext cx="427038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58" name="Object 30"/>
          <p:cNvGraphicFramePr>
            <a:graphicFrameLocks noChangeAspect="1"/>
          </p:cNvGraphicFramePr>
          <p:nvPr/>
        </p:nvGraphicFramePr>
        <p:xfrm>
          <a:off x="7280275" y="2349500"/>
          <a:ext cx="46037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8" name="公式" r:id="rId17" imgW="90699" imgH="109343" progId="Equation.3">
                  <p:embed/>
                </p:oleObj>
              </mc:Choice>
              <mc:Fallback>
                <p:oleObj name="公式" r:id="rId17" imgW="90699" imgH="10934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275" y="2349500"/>
                        <a:ext cx="46037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59" name="Text Box 31"/>
          <p:cNvSpPr txBox="1">
            <a:spLocks noChangeArrowheads="1"/>
          </p:cNvSpPr>
          <p:nvPr/>
        </p:nvSpPr>
        <p:spPr bwMode="auto">
          <a:xfrm>
            <a:off x="1758950" y="4176713"/>
            <a:ext cx="2041525" cy="47625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必须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同时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测量</a:t>
            </a:r>
          </a:p>
        </p:txBody>
      </p:sp>
      <p:graphicFrame>
        <p:nvGraphicFramePr>
          <p:cNvPr id="406560" name="Object 32"/>
          <p:cNvGraphicFramePr>
            <a:graphicFrameLocks noChangeAspect="1"/>
          </p:cNvGraphicFramePr>
          <p:nvPr/>
        </p:nvGraphicFramePr>
        <p:xfrm>
          <a:off x="838200" y="1655763"/>
          <a:ext cx="4445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9" name="Equation" r:id="rId19" imgW="90699" imgH="90390" progId="Equation.3">
                  <p:embed/>
                </p:oleObj>
              </mc:Choice>
              <mc:Fallback>
                <p:oleObj name="Equation" r:id="rId19" imgW="90699" imgH="9039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55763"/>
                        <a:ext cx="444500" cy="4460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61" name="Object 33"/>
          <p:cNvGraphicFramePr>
            <a:graphicFrameLocks noChangeAspect="1"/>
          </p:cNvGraphicFramePr>
          <p:nvPr/>
        </p:nvGraphicFramePr>
        <p:xfrm>
          <a:off x="827088" y="3213100"/>
          <a:ext cx="461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40" name="公式" r:id="rId21" imgW="52176" imgH="90390" progId="Equation.3">
                  <p:embed/>
                </p:oleObj>
              </mc:Choice>
              <mc:Fallback>
                <p:oleObj name="公式" r:id="rId21" imgW="52176" imgH="9039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213100"/>
                        <a:ext cx="461962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62" name="AutoShape 34"/>
          <p:cNvSpPr>
            <a:spLocks/>
          </p:cNvSpPr>
          <p:nvPr/>
        </p:nvSpPr>
        <p:spPr bwMode="auto">
          <a:xfrm rot="-5400000">
            <a:off x="2697956" y="1897857"/>
            <a:ext cx="358775" cy="719138"/>
          </a:xfrm>
          <a:prstGeom prst="leftBrace">
            <a:avLst>
              <a:gd name="adj1" fmla="val 16704"/>
              <a:gd name="adj2" fmla="val 50000"/>
            </a:avLst>
          </a:prstGeom>
          <a:noFill/>
          <a:ln w="2857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6563" name="AutoShape 35"/>
          <p:cNvSpPr>
            <a:spLocks/>
          </p:cNvSpPr>
          <p:nvPr/>
        </p:nvSpPr>
        <p:spPr bwMode="auto">
          <a:xfrm rot="-5400000">
            <a:off x="2559844" y="3512344"/>
            <a:ext cx="358775" cy="719137"/>
          </a:xfrm>
          <a:prstGeom prst="leftBrace">
            <a:avLst>
              <a:gd name="adj1" fmla="val 16704"/>
              <a:gd name="adj2" fmla="val 50000"/>
            </a:avLst>
          </a:prstGeom>
          <a:noFill/>
          <a:ln w="2857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6564" name="Text Box 36"/>
          <p:cNvSpPr txBox="1">
            <a:spLocks noChangeArrowheads="1"/>
          </p:cNvSpPr>
          <p:nvPr/>
        </p:nvSpPr>
        <p:spPr bwMode="auto">
          <a:xfrm>
            <a:off x="3952875" y="3730625"/>
            <a:ext cx="4932363" cy="871538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在用这种方法测量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运动的棒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的长度时，同时性带有决定性的意义。</a:t>
            </a:r>
          </a:p>
        </p:txBody>
      </p:sp>
      <p:sp>
        <p:nvSpPr>
          <p:cNvPr id="406565" name="Text Box 37"/>
          <p:cNvSpPr txBox="1">
            <a:spLocks noChangeArrowheads="1"/>
          </p:cNvSpPr>
          <p:nvPr/>
        </p:nvSpPr>
        <p:spPr bwMode="auto">
          <a:xfrm>
            <a:off x="484188" y="4195763"/>
            <a:ext cx="201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方法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(1)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</p:txBody>
      </p:sp>
      <p:sp>
        <p:nvSpPr>
          <p:cNvPr id="406566" name="Text Box 38"/>
          <p:cNvSpPr txBox="1">
            <a:spLocks noChangeArrowheads="1"/>
          </p:cNvSpPr>
          <p:nvPr/>
        </p:nvSpPr>
        <p:spPr bwMode="auto">
          <a:xfrm>
            <a:off x="484188" y="5013325"/>
            <a:ext cx="2303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方法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(2)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</p:txBody>
      </p:sp>
      <p:graphicFrame>
        <p:nvGraphicFramePr>
          <p:cNvPr id="406567" name="Object 39"/>
          <p:cNvGraphicFramePr>
            <a:graphicFrameLocks/>
          </p:cNvGraphicFramePr>
          <p:nvPr/>
        </p:nvGraphicFramePr>
        <p:xfrm>
          <a:off x="2051050" y="5084763"/>
          <a:ext cx="100488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41" name="公式" r:id="rId23" imgW="909426" imgH="224032" progId="Equation.3">
                  <p:embed/>
                </p:oleObj>
              </mc:Choice>
              <mc:Fallback>
                <p:oleObj name="公式" r:id="rId23" imgW="909426" imgH="224032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084763"/>
                        <a:ext cx="1004888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68" name="Object 40"/>
          <p:cNvGraphicFramePr>
            <a:graphicFrameLocks noChangeAspect="1"/>
          </p:cNvGraphicFramePr>
          <p:nvPr/>
        </p:nvGraphicFramePr>
        <p:xfrm>
          <a:off x="7308850" y="2868613"/>
          <a:ext cx="338138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42" name="公式" r:id="rId25" imgW="185786" imgH="204593" progId="Equation.3">
                  <p:embed/>
                </p:oleObj>
              </mc:Choice>
              <mc:Fallback>
                <p:oleObj name="公式" r:id="rId25" imgW="185786" imgH="204593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2868613"/>
                        <a:ext cx="338138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3203848" y="5013176"/>
            <a:ext cx="5965825" cy="437800"/>
            <a:chOff x="3405188" y="5013325"/>
            <a:chExt cx="5965825" cy="437800"/>
          </a:xfrm>
        </p:grpSpPr>
        <p:sp>
          <p:nvSpPr>
            <p:cNvPr id="41" name="Text Box 9"/>
            <p:cNvSpPr txBox="1">
              <a:spLocks noChangeArrowheads="1"/>
            </p:cNvSpPr>
            <p:nvPr/>
          </p:nvSpPr>
          <p:spPr bwMode="auto">
            <a:xfrm>
              <a:off x="3743325" y="5044860"/>
              <a:ext cx="5627688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kumimoji="1" lang="zh-CN" altLang="en-US" sz="2400" b="1" dirty="0" smtClean="0">
                  <a:solidFill>
                    <a:srgbClr val="FFFF00"/>
                  </a:solidFill>
                </a:rPr>
                <a:t>是    和    先后通过</a:t>
              </a:r>
              <a:r>
                <a:rPr kumimoji="1" lang="en-US" altLang="zh-CN" sz="2400" b="1" dirty="0" smtClean="0">
                  <a:solidFill>
                    <a:srgbClr val="FFFF00"/>
                  </a:solidFill>
                </a:rPr>
                <a:t>S</a:t>
              </a:r>
              <a:r>
                <a:rPr kumimoji="1" lang="zh-CN" altLang="en-US" sz="2400" b="1" dirty="0" smtClean="0">
                  <a:solidFill>
                    <a:srgbClr val="FFFF00"/>
                  </a:solidFill>
                </a:rPr>
                <a:t>系中</a:t>
              </a:r>
              <a:r>
                <a:rPr kumimoji="1" lang="en-US" altLang="zh-CN" sz="2400" b="1" dirty="0" smtClean="0">
                  <a:solidFill>
                    <a:srgbClr val="FFFF00"/>
                  </a:solidFill>
                </a:rPr>
                <a:t>P</a:t>
              </a:r>
              <a:r>
                <a:rPr kumimoji="1" lang="zh-CN" altLang="en-US" sz="2400" b="1" dirty="0" smtClean="0">
                  <a:solidFill>
                    <a:srgbClr val="FFFF00"/>
                  </a:solidFill>
                </a:rPr>
                <a:t>点的时间间隔</a:t>
              </a:r>
              <a:endParaRPr kumimoji="1" lang="en-US" altLang="zh-CN" sz="2400" b="1" dirty="0">
                <a:solidFill>
                  <a:srgbClr val="FFFF00"/>
                </a:solidFill>
              </a:endParaRPr>
            </a:p>
          </p:txBody>
        </p:sp>
        <p:graphicFrame>
          <p:nvGraphicFramePr>
            <p:cNvPr id="4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9724129"/>
                </p:ext>
              </p:extLst>
            </p:nvPr>
          </p:nvGraphicFramePr>
          <p:xfrm>
            <a:off x="4139952" y="5084762"/>
            <a:ext cx="297924" cy="301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43" name="公式" r:id="rId27" imgW="252591" imgH="224032" progId="Equation.3">
                    <p:embed/>
                  </p:oleObj>
                </mc:Choice>
                <mc:Fallback>
                  <p:oleObj name="公式" r:id="rId27" imgW="252591" imgH="22403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9952" y="5084762"/>
                          <a:ext cx="297924" cy="301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485853"/>
                </p:ext>
              </p:extLst>
            </p:nvPr>
          </p:nvGraphicFramePr>
          <p:xfrm>
            <a:off x="4788024" y="5084763"/>
            <a:ext cx="360297" cy="319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44" name="公式" r:id="rId28" imgW="252591" imgH="224032" progId="Equation.3">
                    <p:embed/>
                  </p:oleObj>
                </mc:Choice>
                <mc:Fallback>
                  <p:oleObj name="公式" r:id="rId28" imgW="252591" imgH="22403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8024" y="5084763"/>
                          <a:ext cx="360297" cy="319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1168921"/>
                </p:ext>
              </p:extLst>
            </p:nvPr>
          </p:nvGraphicFramePr>
          <p:xfrm>
            <a:off x="3405188" y="5013325"/>
            <a:ext cx="452437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45" name="Equation" r:id="rId29" imgW="190440" imgH="177480" progId="Equation.DSMT4">
                    <p:embed/>
                  </p:oleObj>
                </mc:Choice>
                <mc:Fallback>
                  <p:oleObj name="Equation" r:id="rId29" imgW="19044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3405188" y="5013325"/>
                          <a:ext cx="452437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6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6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6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6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6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6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6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6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6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6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06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0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06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0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06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40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06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0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06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0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"/>
                                        <p:tgtEl>
                                          <p:spTgt spid="40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0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06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6" grpId="0" autoUpdateAnimBg="0"/>
      <p:bldP spid="406537" grpId="0"/>
      <p:bldP spid="406538" grpId="0" autoUpdateAnimBg="0"/>
      <p:bldP spid="406540" grpId="0" animBg="1"/>
      <p:bldP spid="406548" grpId="0" animBg="1"/>
      <p:bldP spid="406553" grpId="0" animBg="1"/>
      <p:bldP spid="406554" grpId="0" animBg="1"/>
      <p:bldP spid="406555" grpId="0" animBg="1" autoUpdateAnimBg="0"/>
      <p:bldP spid="406556" grpId="0" animBg="1"/>
      <p:bldP spid="406559" grpId="0" animBg="1"/>
      <p:bldP spid="406562" grpId="0" animBg="1"/>
      <p:bldP spid="406563" grpId="0" animBg="1"/>
      <p:bldP spid="406564" grpId="0" animBg="1"/>
      <p:bldP spid="406565" grpId="0"/>
      <p:bldP spid="4065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Line 2"/>
          <p:cNvSpPr>
            <a:spLocks noChangeShapeType="1"/>
          </p:cNvSpPr>
          <p:nvPr/>
        </p:nvSpPr>
        <p:spPr bwMode="auto">
          <a:xfrm>
            <a:off x="6461125" y="1196975"/>
            <a:ext cx="0" cy="3959225"/>
          </a:xfrm>
          <a:prstGeom prst="line">
            <a:avLst/>
          </a:prstGeom>
          <a:noFill/>
          <a:ln w="9525">
            <a:solidFill>
              <a:srgbClr val="33CC33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7555" name="Text Box 3"/>
          <p:cNvSpPr txBox="1">
            <a:spLocks noChangeArrowheads="1"/>
          </p:cNvSpPr>
          <p:nvPr/>
        </p:nvSpPr>
        <p:spPr bwMode="auto">
          <a:xfrm>
            <a:off x="395288" y="47625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长度收缩</a:t>
            </a:r>
            <a:endParaRPr kumimoji="1" lang="zh-CN" altLang="en-US" sz="28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22725" y="946150"/>
            <a:ext cx="3200400" cy="1690688"/>
            <a:chOff x="2154" y="210"/>
            <a:chExt cx="2016" cy="1065"/>
          </a:xfrm>
        </p:grpSpPr>
        <p:grpSp>
          <p:nvGrpSpPr>
            <p:cNvPr id="34875" name="Group 5"/>
            <p:cNvGrpSpPr>
              <a:grpSpLocks/>
            </p:cNvGrpSpPr>
            <p:nvPr/>
          </p:nvGrpSpPr>
          <p:grpSpPr bwMode="auto">
            <a:xfrm>
              <a:off x="2154" y="210"/>
              <a:ext cx="2016" cy="1065"/>
              <a:chOff x="2448" y="624"/>
              <a:chExt cx="2016" cy="1065"/>
            </a:xfrm>
          </p:grpSpPr>
          <p:sp>
            <p:nvSpPr>
              <p:cNvPr id="34879" name="Text Box 6"/>
              <p:cNvSpPr txBox="1">
                <a:spLocks noChangeArrowheads="1"/>
              </p:cNvSpPr>
              <p:nvPr/>
            </p:nvSpPr>
            <p:spPr bwMode="auto">
              <a:xfrm>
                <a:off x="2671" y="1344"/>
                <a:ext cx="34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</a:p>
            </p:txBody>
          </p:sp>
          <p:sp>
            <p:nvSpPr>
              <p:cNvPr id="34880" name="Text Box 7"/>
              <p:cNvSpPr txBox="1">
                <a:spLocks noChangeArrowheads="1"/>
              </p:cNvSpPr>
              <p:nvPr/>
            </p:nvSpPr>
            <p:spPr bwMode="auto">
              <a:xfrm>
                <a:off x="2496" y="624"/>
                <a:ext cx="30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</a:p>
            </p:txBody>
          </p:sp>
          <p:sp>
            <p:nvSpPr>
              <p:cNvPr id="34881" name="Line 8"/>
              <p:cNvSpPr>
                <a:spLocks noChangeShapeType="1"/>
              </p:cNvSpPr>
              <p:nvPr/>
            </p:nvSpPr>
            <p:spPr bwMode="auto">
              <a:xfrm flipH="1">
                <a:off x="2448" y="1344"/>
                <a:ext cx="384" cy="3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82" name="Line 9"/>
              <p:cNvSpPr>
                <a:spLocks noChangeShapeType="1"/>
              </p:cNvSpPr>
              <p:nvPr/>
            </p:nvSpPr>
            <p:spPr bwMode="auto">
              <a:xfrm flipV="1">
                <a:off x="2832" y="720"/>
                <a:ext cx="0" cy="62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83" name="Line 10"/>
              <p:cNvSpPr>
                <a:spLocks noChangeShapeType="1"/>
              </p:cNvSpPr>
              <p:nvPr/>
            </p:nvSpPr>
            <p:spPr bwMode="auto">
              <a:xfrm>
                <a:off x="2832" y="1344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76" name="Rectangle 11"/>
            <p:cNvSpPr>
              <a:spLocks noChangeArrowheads="1"/>
            </p:cNvSpPr>
            <p:nvPr/>
          </p:nvSpPr>
          <p:spPr bwMode="auto">
            <a:xfrm>
              <a:off x="2826" y="808"/>
              <a:ext cx="864" cy="96"/>
            </a:xfrm>
            <a:prstGeom prst="rect">
              <a:avLst/>
            </a:prstGeom>
            <a:solidFill>
              <a:srgbClr val="66FF33"/>
            </a:solidFill>
            <a:ln w="12699">
              <a:solidFill>
                <a:srgbClr val="66FF3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4877" name="Object 12"/>
            <p:cNvGraphicFramePr>
              <a:graphicFrameLocks noChangeAspect="1"/>
            </p:cNvGraphicFramePr>
            <p:nvPr/>
          </p:nvGraphicFramePr>
          <p:xfrm>
            <a:off x="2634" y="489"/>
            <a:ext cx="384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69" name="公式" r:id="rId3" imgW="99964" imgH="71438" progId="Equation.3">
                    <p:embed/>
                  </p:oleObj>
                </mc:Choice>
                <mc:Fallback>
                  <p:oleObj name="公式" r:id="rId3" imgW="99964" imgH="71438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489"/>
                          <a:ext cx="384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78" name="Object 13"/>
            <p:cNvGraphicFramePr>
              <a:graphicFrameLocks noChangeAspect="1"/>
            </p:cNvGraphicFramePr>
            <p:nvPr/>
          </p:nvGraphicFramePr>
          <p:xfrm>
            <a:off x="3550" y="503"/>
            <a:ext cx="317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70" name="公式" r:id="rId5" imgW="99964" imgH="71438" progId="Equation.3">
                    <p:embed/>
                  </p:oleObj>
                </mc:Choice>
                <mc:Fallback>
                  <p:oleObj name="公式" r:id="rId5" imgW="99964" imgH="71438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0" y="503"/>
                          <a:ext cx="317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851275" y="946150"/>
            <a:ext cx="2895600" cy="1690688"/>
            <a:chOff x="3216" y="1872"/>
            <a:chExt cx="1824" cy="1065"/>
          </a:xfrm>
        </p:grpSpPr>
        <p:sp>
          <p:nvSpPr>
            <p:cNvPr id="34870" name="Line 15"/>
            <p:cNvSpPr>
              <a:spLocks noChangeShapeType="1"/>
            </p:cNvSpPr>
            <p:nvPr/>
          </p:nvSpPr>
          <p:spPr bwMode="auto">
            <a:xfrm>
              <a:off x="3600" y="2592"/>
              <a:ext cx="1440" cy="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71" name="Line 16"/>
            <p:cNvSpPr>
              <a:spLocks noChangeShapeType="1"/>
            </p:cNvSpPr>
            <p:nvPr/>
          </p:nvSpPr>
          <p:spPr bwMode="auto">
            <a:xfrm flipH="1">
              <a:off x="3216" y="2592"/>
              <a:ext cx="384" cy="34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72" name="Line 17"/>
            <p:cNvSpPr>
              <a:spLocks noChangeShapeType="1"/>
            </p:cNvSpPr>
            <p:nvPr/>
          </p:nvSpPr>
          <p:spPr bwMode="auto">
            <a:xfrm flipV="1">
              <a:off x="3600" y="1968"/>
              <a:ext cx="0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73" name="Text Box 18"/>
            <p:cNvSpPr txBox="1">
              <a:spLocks noChangeArrowheads="1"/>
            </p:cNvSpPr>
            <p:nvPr/>
          </p:nvSpPr>
          <p:spPr bwMode="auto">
            <a:xfrm>
              <a:off x="3504" y="2592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4874" name="Text Box 19"/>
            <p:cNvSpPr txBox="1">
              <a:spLocks noChangeArrowheads="1"/>
            </p:cNvSpPr>
            <p:nvPr/>
          </p:nvSpPr>
          <p:spPr bwMode="auto">
            <a:xfrm>
              <a:off x="3312" y="1872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6249988" y="2019300"/>
            <a:ext cx="428625" cy="593725"/>
            <a:chOff x="4288" y="1389"/>
            <a:chExt cx="270" cy="374"/>
          </a:xfrm>
        </p:grpSpPr>
        <p:sp>
          <p:nvSpPr>
            <p:cNvPr id="34868" name="Oval 21"/>
            <p:cNvSpPr>
              <a:spLocks noChangeArrowheads="1"/>
            </p:cNvSpPr>
            <p:nvPr/>
          </p:nvSpPr>
          <p:spPr bwMode="auto">
            <a:xfrm>
              <a:off x="4380" y="1389"/>
              <a:ext cx="87" cy="87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rgbClr val="66FF3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4869" name="Object 22"/>
            <p:cNvGraphicFramePr>
              <a:graphicFrameLocks noChangeAspect="1"/>
            </p:cNvGraphicFramePr>
            <p:nvPr/>
          </p:nvGraphicFramePr>
          <p:xfrm>
            <a:off x="4288" y="1434"/>
            <a:ext cx="27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71" name="公式" r:id="rId7" imgW="71681" imgH="109343" progId="Equation.3">
                    <p:embed/>
                  </p:oleObj>
                </mc:Choice>
                <mc:Fallback>
                  <p:oleObj name="公式" r:id="rId7" imgW="71681" imgH="109343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8" y="1434"/>
                          <a:ext cx="27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7575" name="AutoShape 23"/>
          <p:cNvSpPr>
            <a:spLocks noChangeArrowheads="1"/>
          </p:cNvSpPr>
          <p:nvPr/>
        </p:nvSpPr>
        <p:spPr bwMode="auto">
          <a:xfrm>
            <a:off x="7691438" y="1052513"/>
            <a:ext cx="1128712" cy="503237"/>
          </a:xfrm>
          <a:prstGeom prst="wedgeRoundRectCallout">
            <a:avLst>
              <a:gd name="adj1" fmla="val -145921"/>
              <a:gd name="adj2" fmla="val 130440"/>
              <a:gd name="adj3" fmla="val 16667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事件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3875088" y="3178175"/>
            <a:ext cx="4495800" cy="1690688"/>
            <a:chOff x="2688" y="3255"/>
            <a:chExt cx="2832" cy="1065"/>
          </a:xfrm>
        </p:grpSpPr>
        <p:sp>
          <p:nvSpPr>
            <p:cNvPr id="34863" name="Line 25"/>
            <p:cNvSpPr>
              <a:spLocks noChangeShapeType="1"/>
            </p:cNvSpPr>
            <p:nvPr/>
          </p:nvSpPr>
          <p:spPr bwMode="auto">
            <a:xfrm>
              <a:off x="3072" y="3975"/>
              <a:ext cx="2448" cy="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4" name="Line 26"/>
            <p:cNvSpPr>
              <a:spLocks noChangeShapeType="1"/>
            </p:cNvSpPr>
            <p:nvPr/>
          </p:nvSpPr>
          <p:spPr bwMode="auto">
            <a:xfrm flipH="1">
              <a:off x="2688" y="3975"/>
              <a:ext cx="384" cy="34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5" name="Line 27"/>
            <p:cNvSpPr>
              <a:spLocks noChangeShapeType="1"/>
            </p:cNvSpPr>
            <p:nvPr/>
          </p:nvSpPr>
          <p:spPr bwMode="auto">
            <a:xfrm flipV="1">
              <a:off x="3072" y="3351"/>
              <a:ext cx="0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6" name="Text Box 28"/>
            <p:cNvSpPr txBox="1">
              <a:spLocks noChangeArrowheads="1"/>
            </p:cNvSpPr>
            <p:nvPr/>
          </p:nvSpPr>
          <p:spPr bwMode="auto">
            <a:xfrm>
              <a:off x="2976" y="3975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4867" name="Text Box 29"/>
            <p:cNvSpPr txBox="1">
              <a:spLocks noChangeArrowheads="1"/>
            </p:cNvSpPr>
            <p:nvPr/>
          </p:nvSpPr>
          <p:spPr bwMode="auto">
            <a:xfrm>
              <a:off x="2784" y="3255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5397500" y="3116263"/>
            <a:ext cx="3200400" cy="1752600"/>
            <a:chOff x="3744" y="1776"/>
            <a:chExt cx="2016" cy="1104"/>
          </a:xfrm>
        </p:grpSpPr>
        <p:grpSp>
          <p:nvGrpSpPr>
            <p:cNvPr id="34849" name="Group 31"/>
            <p:cNvGrpSpPr>
              <a:grpSpLocks/>
            </p:cNvGrpSpPr>
            <p:nvPr/>
          </p:nvGrpSpPr>
          <p:grpSpPr bwMode="auto">
            <a:xfrm>
              <a:off x="3744" y="1815"/>
              <a:ext cx="2016" cy="1065"/>
              <a:chOff x="2448" y="624"/>
              <a:chExt cx="2016" cy="1065"/>
            </a:xfrm>
          </p:grpSpPr>
          <p:sp>
            <p:nvSpPr>
              <p:cNvPr id="34858" name="Text Box 32"/>
              <p:cNvSpPr txBox="1">
                <a:spLocks noChangeArrowheads="1"/>
              </p:cNvSpPr>
              <p:nvPr/>
            </p:nvSpPr>
            <p:spPr bwMode="auto">
              <a:xfrm>
                <a:off x="2671" y="1344"/>
                <a:ext cx="34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</a:p>
            </p:txBody>
          </p:sp>
          <p:sp>
            <p:nvSpPr>
              <p:cNvPr id="34859" name="Text Box 33"/>
              <p:cNvSpPr txBox="1">
                <a:spLocks noChangeArrowheads="1"/>
              </p:cNvSpPr>
              <p:nvPr/>
            </p:nvSpPr>
            <p:spPr bwMode="auto">
              <a:xfrm>
                <a:off x="2496" y="624"/>
                <a:ext cx="30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</a:p>
            </p:txBody>
          </p:sp>
          <p:sp>
            <p:nvSpPr>
              <p:cNvPr id="34860" name="Line 34"/>
              <p:cNvSpPr>
                <a:spLocks noChangeShapeType="1"/>
              </p:cNvSpPr>
              <p:nvPr/>
            </p:nvSpPr>
            <p:spPr bwMode="auto">
              <a:xfrm flipH="1">
                <a:off x="2448" y="1344"/>
                <a:ext cx="384" cy="3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61" name="Line 35"/>
              <p:cNvSpPr>
                <a:spLocks noChangeShapeType="1"/>
              </p:cNvSpPr>
              <p:nvPr/>
            </p:nvSpPr>
            <p:spPr bwMode="auto">
              <a:xfrm flipV="1">
                <a:off x="2832" y="720"/>
                <a:ext cx="0" cy="62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62" name="Line 36"/>
              <p:cNvSpPr>
                <a:spLocks noChangeShapeType="1"/>
              </p:cNvSpPr>
              <p:nvPr/>
            </p:nvSpPr>
            <p:spPr bwMode="auto">
              <a:xfrm>
                <a:off x="2832" y="1344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50" name="Rectangle 37"/>
            <p:cNvSpPr>
              <a:spLocks noChangeArrowheads="1"/>
            </p:cNvSpPr>
            <p:nvPr/>
          </p:nvSpPr>
          <p:spPr bwMode="auto">
            <a:xfrm>
              <a:off x="4416" y="2400"/>
              <a:ext cx="864" cy="96"/>
            </a:xfrm>
            <a:prstGeom prst="rect">
              <a:avLst/>
            </a:prstGeom>
            <a:solidFill>
              <a:srgbClr val="66FF33"/>
            </a:solidFill>
            <a:ln w="12699">
              <a:solidFill>
                <a:srgbClr val="66FF3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4851" name="Object 38"/>
            <p:cNvGraphicFramePr>
              <a:graphicFrameLocks noChangeAspect="1"/>
            </p:cNvGraphicFramePr>
            <p:nvPr/>
          </p:nvGraphicFramePr>
          <p:xfrm>
            <a:off x="4320" y="2129"/>
            <a:ext cx="33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72" name="公式" r:id="rId9" imgW="99964" imgH="71438" progId="Equation.3">
                    <p:embed/>
                  </p:oleObj>
                </mc:Choice>
                <mc:Fallback>
                  <p:oleObj name="公式" r:id="rId9" imgW="99964" imgH="71438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29"/>
                          <a:ext cx="33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2" name="Object 39"/>
            <p:cNvGraphicFramePr>
              <a:graphicFrameLocks noChangeAspect="1"/>
            </p:cNvGraphicFramePr>
            <p:nvPr/>
          </p:nvGraphicFramePr>
          <p:xfrm>
            <a:off x="5136" y="2081"/>
            <a:ext cx="33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73" name="公式" r:id="rId11" imgW="99964" imgH="71438" progId="Equation.3">
                    <p:embed/>
                  </p:oleObj>
                </mc:Choice>
                <mc:Fallback>
                  <p:oleObj name="公式" r:id="rId11" imgW="99964" imgH="71438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2081"/>
                          <a:ext cx="33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853" name="Group 40"/>
            <p:cNvGrpSpPr>
              <a:grpSpLocks/>
            </p:cNvGrpSpPr>
            <p:nvPr/>
          </p:nvGrpSpPr>
          <p:grpSpPr bwMode="auto">
            <a:xfrm>
              <a:off x="4128" y="1776"/>
              <a:ext cx="586" cy="336"/>
              <a:chOff x="3792" y="2352"/>
              <a:chExt cx="586" cy="336"/>
            </a:xfrm>
          </p:grpSpPr>
          <p:sp>
            <p:nvSpPr>
              <p:cNvPr id="34854" name="Line 41"/>
              <p:cNvSpPr>
                <a:spLocks noChangeShapeType="1"/>
              </p:cNvSpPr>
              <p:nvPr/>
            </p:nvSpPr>
            <p:spPr bwMode="auto">
              <a:xfrm>
                <a:off x="3792" y="2688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4855" name="Group 42"/>
              <p:cNvGrpSpPr>
                <a:grpSpLocks/>
              </p:cNvGrpSpPr>
              <p:nvPr/>
            </p:nvGrpSpPr>
            <p:grpSpPr bwMode="auto">
              <a:xfrm>
                <a:off x="4128" y="2352"/>
                <a:ext cx="250" cy="327"/>
                <a:chOff x="4128" y="2352"/>
                <a:chExt cx="250" cy="327"/>
              </a:xfrm>
            </p:grpSpPr>
            <p:sp>
              <p:nvSpPr>
                <p:cNvPr id="3485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4128" y="2352"/>
                  <a:ext cx="24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 i="1">
                      <a:solidFill>
                        <a:srgbClr val="66FFFF"/>
                      </a:solidFill>
                      <a:latin typeface="Times New Roman" panose="02020603050405020304" pitchFamily="18" charset="0"/>
                    </a:rPr>
                    <a:t>u</a:t>
                  </a:r>
                  <a:endParaRPr kumimoji="1" lang="en-US" altLang="zh-CN" sz="2400">
                    <a:solidFill>
                      <a:srgbClr val="66FFFF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857" name="Line 44"/>
                <p:cNvSpPr>
                  <a:spLocks noChangeShapeType="1"/>
                </p:cNvSpPr>
                <p:nvPr/>
              </p:nvSpPr>
              <p:spPr bwMode="auto">
                <a:xfrm>
                  <a:off x="4138" y="240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66FF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1" name="Group 45"/>
          <p:cNvGrpSpPr>
            <a:grpSpLocks/>
          </p:cNvGrpSpPr>
          <p:nvPr/>
        </p:nvGrpSpPr>
        <p:grpSpPr bwMode="auto">
          <a:xfrm>
            <a:off x="6238875" y="4241800"/>
            <a:ext cx="428625" cy="593725"/>
            <a:chOff x="4288" y="1389"/>
            <a:chExt cx="270" cy="374"/>
          </a:xfrm>
        </p:grpSpPr>
        <p:sp>
          <p:nvSpPr>
            <p:cNvPr id="34847" name="Oval 46"/>
            <p:cNvSpPr>
              <a:spLocks noChangeArrowheads="1"/>
            </p:cNvSpPr>
            <p:nvPr/>
          </p:nvSpPr>
          <p:spPr bwMode="auto">
            <a:xfrm>
              <a:off x="4380" y="1389"/>
              <a:ext cx="87" cy="87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rgbClr val="66FF3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4848" name="Object 47"/>
            <p:cNvGraphicFramePr>
              <a:graphicFrameLocks noChangeAspect="1"/>
            </p:cNvGraphicFramePr>
            <p:nvPr/>
          </p:nvGraphicFramePr>
          <p:xfrm>
            <a:off x="4288" y="1434"/>
            <a:ext cx="27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74" name="公式" r:id="rId13" imgW="71681" imgH="109343" progId="Equation.3">
                    <p:embed/>
                  </p:oleObj>
                </mc:Choice>
                <mc:Fallback>
                  <p:oleObj name="公式" r:id="rId13" imgW="71681" imgH="109343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8" y="1434"/>
                          <a:ext cx="27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48"/>
          <p:cNvGrpSpPr>
            <a:grpSpLocks/>
          </p:cNvGrpSpPr>
          <p:nvPr/>
        </p:nvGrpSpPr>
        <p:grpSpPr bwMode="auto">
          <a:xfrm>
            <a:off x="7618413" y="4238625"/>
            <a:ext cx="460375" cy="609600"/>
            <a:chOff x="3477" y="3430"/>
            <a:chExt cx="290" cy="384"/>
          </a:xfrm>
        </p:grpSpPr>
        <p:graphicFrame>
          <p:nvGraphicFramePr>
            <p:cNvPr id="34845" name="Object 49"/>
            <p:cNvGraphicFramePr>
              <a:graphicFrameLocks noChangeAspect="1"/>
            </p:cNvGraphicFramePr>
            <p:nvPr/>
          </p:nvGraphicFramePr>
          <p:xfrm>
            <a:off x="3477" y="3485"/>
            <a:ext cx="29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75" name="公式" r:id="rId15" imgW="90699" imgH="109343" progId="Equation.3">
                    <p:embed/>
                  </p:oleObj>
                </mc:Choice>
                <mc:Fallback>
                  <p:oleObj name="公式" r:id="rId15" imgW="90699" imgH="109343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7" y="3485"/>
                          <a:ext cx="29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6" name="Oval 50"/>
            <p:cNvSpPr>
              <a:spLocks noChangeArrowheads="1"/>
            </p:cNvSpPr>
            <p:nvPr/>
          </p:nvSpPr>
          <p:spPr bwMode="auto">
            <a:xfrm>
              <a:off x="3562" y="3430"/>
              <a:ext cx="87" cy="87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rgbClr val="66FF3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407603" name="Object 51"/>
          <p:cNvGraphicFramePr>
            <a:graphicFrameLocks noChangeAspect="1"/>
          </p:cNvGraphicFramePr>
          <p:nvPr/>
        </p:nvGraphicFramePr>
        <p:xfrm>
          <a:off x="684213" y="1052513"/>
          <a:ext cx="6159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6" name="Equation" r:id="rId17" imgW="52176" imgH="90390" progId="Equation.3">
                  <p:embed/>
                </p:oleObj>
              </mc:Choice>
              <mc:Fallback>
                <p:oleObj name="Equation" r:id="rId17" imgW="52176" imgH="9039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052513"/>
                        <a:ext cx="615950" cy="59213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604" name="Text Box 52"/>
          <p:cNvSpPr txBox="1">
            <a:spLocks noChangeArrowheads="1"/>
          </p:cNvSpPr>
          <p:nvPr/>
        </p:nvSpPr>
        <p:spPr bwMode="auto">
          <a:xfrm>
            <a:off x="1331913" y="1052513"/>
            <a:ext cx="2663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两事件同地发生</a:t>
            </a:r>
            <a:endParaRPr kumimoji="1" lang="zh-CN" altLang="en-US" sz="24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07605" name="Object 53"/>
          <p:cNvGraphicFramePr>
            <a:graphicFrameLocks/>
          </p:cNvGraphicFramePr>
          <p:nvPr/>
        </p:nvGraphicFramePr>
        <p:xfrm>
          <a:off x="971550" y="1776413"/>
          <a:ext cx="1649413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公式" r:id="rId19" imgW="1290751" imgH="328515" progId="Equation.3">
                  <p:embed/>
                </p:oleObj>
              </mc:Choice>
              <mc:Fallback>
                <p:oleObj name="公式" r:id="rId19" imgW="1290751" imgH="328515" progId="Equation.3">
                  <p:embed/>
                  <p:pic>
                    <p:nvPicPr>
                      <p:cNvPr id="0" name="Object 53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76413"/>
                        <a:ext cx="1649413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606" name="AutoShape 54"/>
          <p:cNvSpPr>
            <a:spLocks noChangeArrowheads="1"/>
          </p:cNvSpPr>
          <p:nvPr/>
        </p:nvSpPr>
        <p:spPr bwMode="auto">
          <a:xfrm>
            <a:off x="2146300" y="2492375"/>
            <a:ext cx="985838" cy="538163"/>
          </a:xfrm>
          <a:prstGeom prst="wedgeRoundRectCallout">
            <a:avLst>
              <a:gd name="adj1" fmla="val 78505"/>
              <a:gd name="adj2" fmla="val -104866"/>
              <a:gd name="adj3" fmla="val 16667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原时</a:t>
            </a:r>
            <a:endParaRPr kumimoji="1" lang="zh-CN" altLang="en-US" sz="24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7607" name="Object 55"/>
          <p:cNvGraphicFramePr>
            <a:graphicFrameLocks/>
          </p:cNvGraphicFramePr>
          <p:nvPr/>
        </p:nvGraphicFramePr>
        <p:xfrm>
          <a:off x="2663825" y="1849438"/>
          <a:ext cx="10445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8" name="公式" r:id="rId21" imgW="786056" imgH="204593" progId="Equation.3">
                  <p:embed/>
                </p:oleObj>
              </mc:Choice>
              <mc:Fallback>
                <p:oleObj name="公式" r:id="rId21" imgW="786056" imgH="204593" progId="Equation.3">
                  <p:embed/>
                  <p:pic>
                    <p:nvPicPr>
                      <p:cNvPr id="0" name="Object 55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1849438"/>
                        <a:ext cx="104457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608" name="AutoShape 56"/>
          <p:cNvSpPr>
            <a:spLocks noChangeArrowheads="1"/>
          </p:cNvSpPr>
          <p:nvPr/>
        </p:nvSpPr>
        <p:spPr bwMode="auto">
          <a:xfrm>
            <a:off x="7691438" y="2852738"/>
            <a:ext cx="1128712" cy="576262"/>
          </a:xfrm>
          <a:prstGeom prst="wedgeRoundRectCallout">
            <a:avLst>
              <a:gd name="adj1" fmla="val -139731"/>
              <a:gd name="adj2" fmla="val 171213"/>
              <a:gd name="adj3" fmla="val 16667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事件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07609" name="Object 57"/>
          <p:cNvGraphicFramePr>
            <a:graphicFrameLocks noChangeAspect="1"/>
          </p:cNvGraphicFramePr>
          <p:nvPr/>
        </p:nvGraphicFramePr>
        <p:xfrm>
          <a:off x="735013" y="3284538"/>
          <a:ext cx="5746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9" name="Equation" r:id="rId23" imgW="90699" imgH="90390" progId="Equation.3">
                  <p:embed/>
                </p:oleObj>
              </mc:Choice>
              <mc:Fallback>
                <p:oleObj name="Equation" r:id="rId23" imgW="90699" imgH="9039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3284538"/>
                        <a:ext cx="574675" cy="5762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610" name="Object 58"/>
          <p:cNvGraphicFramePr>
            <a:graphicFrameLocks/>
          </p:cNvGraphicFramePr>
          <p:nvPr/>
        </p:nvGraphicFramePr>
        <p:xfrm>
          <a:off x="1465263" y="3976688"/>
          <a:ext cx="1657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0" name="公式" r:id="rId25" imgW="1176159" imgH="338235" progId="Equation.3">
                  <p:embed/>
                </p:oleObj>
              </mc:Choice>
              <mc:Fallback>
                <p:oleObj name="公式" r:id="rId25" imgW="1176159" imgH="338235" progId="Equation.3">
                  <p:embed/>
                  <p:pic>
                    <p:nvPicPr>
                      <p:cNvPr id="0" name="Object 58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263" y="3976688"/>
                        <a:ext cx="165735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611" name="Object 59"/>
          <p:cNvGraphicFramePr>
            <a:graphicFrameLocks/>
          </p:cNvGraphicFramePr>
          <p:nvPr/>
        </p:nvGraphicFramePr>
        <p:xfrm>
          <a:off x="1114425" y="4518025"/>
          <a:ext cx="2132013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1" name="公式" r:id="rId27" imgW="1814464" imgH="757140" progId="Equation.3">
                  <p:embed/>
                </p:oleObj>
              </mc:Choice>
              <mc:Fallback>
                <p:oleObj name="公式" r:id="rId27" imgW="1814464" imgH="757140" progId="Equation.3">
                  <p:embed/>
                  <p:pic>
                    <p:nvPicPr>
                      <p:cNvPr id="0" name="Object 59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780"/>
                      <a:stretch>
                        <a:fillRect/>
                      </a:stretch>
                    </p:blipFill>
                    <p:spPr bwMode="auto">
                      <a:xfrm>
                        <a:off x="1114425" y="4518025"/>
                        <a:ext cx="2132013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pattFill prst="wdUpDiag">
                              <a:fgClr>
                                <a:srgbClr val="FF0000"/>
                              </a:fgClr>
                              <a:bgClr>
                                <a:srgbClr val="FFFFFF"/>
                              </a:bgClr>
                            </a:patt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612" name="Object 60"/>
          <p:cNvGraphicFramePr>
            <a:graphicFrameLocks/>
          </p:cNvGraphicFramePr>
          <p:nvPr/>
        </p:nvGraphicFramePr>
        <p:xfrm>
          <a:off x="971550" y="5430838"/>
          <a:ext cx="2520950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2" name="公式" r:id="rId29" imgW="1824216" imgH="776093" progId="Equation.3">
                  <p:embed/>
                </p:oleObj>
              </mc:Choice>
              <mc:Fallback>
                <p:oleObj name="公式" r:id="rId29" imgW="1824216" imgH="776093" progId="Equation.3">
                  <p:embed/>
                  <p:pic>
                    <p:nvPicPr>
                      <p:cNvPr id="0" name="Object 60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430838"/>
                        <a:ext cx="2520950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613" name="Object 61"/>
          <p:cNvGraphicFramePr>
            <a:graphicFrameLocks/>
          </p:cNvGraphicFramePr>
          <p:nvPr/>
        </p:nvGraphicFramePr>
        <p:xfrm>
          <a:off x="4943475" y="5665788"/>
          <a:ext cx="3035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3" name="公式" r:id="rId31" imgW="1852499" imgH="433485" progId="Equation.3">
                  <p:embed/>
                </p:oleObj>
              </mc:Choice>
              <mc:Fallback>
                <p:oleObj name="公式" r:id="rId31" imgW="1852499" imgH="433485" progId="Equation.3">
                  <p:embed/>
                  <p:pic>
                    <p:nvPicPr>
                      <p:cNvPr id="0" name="Object 61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5665788"/>
                        <a:ext cx="3035300" cy="812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614" name="AutoShape 62"/>
          <p:cNvSpPr>
            <a:spLocks noChangeArrowheads="1"/>
          </p:cNvSpPr>
          <p:nvPr/>
        </p:nvSpPr>
        <p:spPr bwMode="auto">
          <a:xfrm>
            <a:off x="3671888" y="5805488"/>
            <a:ext cx="976312" cy="485775"/>
          </a:xfrm>
          <a:prstGeom prst="rightArrow">
            <a:avLst>
              <a:gd name="adj1" fmla="val 31370"/>
              <a:gd name="adj2" fmla="val 62416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7615" name="Object 63"/>
          <p:cNvGraphicFramePr>
            <a:graphicFrameLocks noChangeAspect="1"/>
          </p:cNvGraphicFramePr>
          <p:nvPr/>
        </p:nvGraphicFramePr>
        <p:xfrm>
          <a:off x="6659563" y="2205038"/>
          <a:ext cx="33813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4" name="公式" r:id="rId33" imgW="185786" imgH="204593" progId="Equation.3">
                  <p:embed/>
                </p:oleObj>
              </mc:Choice>
              <mc:Fallback>
                <p:oleObj name="公式" r:id="rId33" imgW="185786" imgH="204593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2205038"/>
                        <a:ext cx="338137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616" name="Object 64"/>
          <p:cNvGraphicFramePr>
            <a:graphicFrameLocks noChangeAspect="1"/>
          </p:cNvGraphicFramePr>
          <p:nvPr/>
        </p:nvGraphicFramePr>
        <p:xfrm>
          <a:off x="6659563" y="4437063"/>
          <a:ext cx="33813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5" name="公式" r:id="rId35" imgW="185786" imgH="204593" progId="Equation.3">
                  <p:embed/>
                </p:oleObj>
              </mc:Choice>
              <mc:Fallback>
                <p:oleObj name="公式" r:id="rId35" imgW="185786" imgH="204593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437063"/>
                        <a:ext cx="338137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26"/>
          <p:cNvSpPr txBox="1">
            <a:spLocks noChangeArrowheads="1"/>
          </p:cNvSpPr>
          <p:nvPr/>
        </p:nvSpPr>
        <p:spPr bwMode="auto">
          <a:xfrm>
            <a:off x="2595563" y="166688"/>
            <a:ext cx="576103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在某一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惯性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系中，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同一地点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先后发生的两个事件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之间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的时间间隔</a:t>
            </a:r>
            <a:endParaRPr kumimoji="1" lang="zh-CN" altLang="en-US" sz="2400" b="1">
              <a:solidFill>
                <a:srgbClr val="FFFF00"/>
              </a:solidFill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66" name="Rectangle 25"/>
          <p:cNvSpPr>
            <a:spLocks noChangeArrowheads="1"/>
          </p:cNvSpPr>
          <p:nvPr/>
        </p:nvSpPr>
        <p:spPr bwMode="auto">
          <a:xfrm>
            <a:off x="5619750" y="566738"/>
            <a:ext cx="198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—— 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原时</a:t>
            </a:r>
            <a:endParaRPr kumimoji="1" lang="zh-CN" altLang="en-US" sz="2200" b="1" dirty="0">
              <a:solidFill>
                <a:srgbClr val="00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7" name="Text Box 52"/>
          <p:cNvSpPr txBox="1">
            <a:spLocks noChangeArrowheads="1"/>
          </p:cNvSpPr>
          <p:nvPr/>
        </p:nvSpPr>
        <p:spPr bwMode="auto">
          <a:xfrm>
            <a:off x="1374775" y="3225800"/>
            <a:ext cx="26638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站在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S’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系中观测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地面上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点的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运动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7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9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0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07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4" grpId="0" animBg="1"/>
      <p:bldP spid="407555" grpId="0" autoUpdateAnimBg="0"/>
      <p:bldP spid="407575" grpId="0" animBg="1"/>
      <p:bldP spid="407604" grpId="0" autoUpdateAnimBg="0"/>
      <p:bldP spid="407606" grpId="0" animBg="1" autoUpdateAnimBg="0"/>
      <p:bldP spid="407608" grpId="0" animBg="1"/>
      <p:bldP spid="407614" grpId="0" animBg="1"/>
      <p:bldP spid="65" grpId="0"/>
      <p:bldP spid="66" grpId="0" autoUpdateAnimBg="0"/>
      <p:bldP spid="6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Text Box 2"/>
          <p:cNvSpPr txBox="1">
            <a:spLocks noChangeArrowheads="1"/>
          </p:cNvSpPr>
          <p:nvPr/>
        </p:nvSpPr>
        <p:spPr bwMode="auto">
          <a:xfrm>
            <a:off x="763588" y="620713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408579" name="AutoShape 3"/>
          <p:cNvSpPr>
            <a:spLocks noChangeArrowheads="1"/>
          </p:cNvSpPr>
          <p:nvPr/>
        </p:nvSpPr>
        <p:spPr bwMode="auto">
          <a:xfrm>
            <a:off x="395288" y="711200"/>
            <a:ext cx="381000" cy="34925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graphicFrame>
        <p:nvGraphicFramePr>
          <p:cNvPr id="408580" name="Object 4"/>
          <p:cNvGraphicFramePr>
            <a:graphicFrameLocks noChangeAspect="1"/>
          </p:cNvGraphicFramePr>
          <p:nvPr/>
        </p:nvGraphicFramePr>
        <p:xfrm>
          <a:off x="2978150" y="1169988"/>
          <a:ext cx="15224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9" name="公式" r:id="rId3" imgW="1404856" imgH="338235" progId="Equation.3">
                  <p:embed/>
                </p:oleObj>
              </mc:Choice>
              <mc:Fallback>
                <p:oleObj name="公式" r:id="rId3" imgW="1404856" imgH="33823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8150" y="1169988"/>
                        <a:ext cx="15224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8581" name="Text Box 5"/>
          <p:cNvSpPr txBox="1">
            <a:spLocks noChangeArrowheads="1"/>
          </p:cNvSpPr>
          <p:nvPr/>
        </p:nvSpPr>
        <p:spPr bwMode="auto">
          <a:xfrm>
            <a:off x="755650" y="1123950"/>
            <a:ext cx="2797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u 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&lt;&lt;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时，</a:t>
            </a:r>
            <a:endParaRPr kumimoji="1" lang="zh-CN" altLang="en-US" sz="2400" b="1" baseline="-2500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8582" name="Text Box 6"/>
          <p:cNvSpPr txBox="1">
            <a:spLocks noChangeArrowheads="1"/>
          </p:cNvSpPr>
          <p:nvPr/>
        </p:nvSpPr>
        <p:spPr bwMode="auto">
          <a:xfrm>
            <a:off x="695325" y="2497138"/>
            <a:ext cx="636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</a:t>
            </a:r>
            <a:endParaRPr kumimoji="1" lang="en-US" altLang="zh-CN" sz="2400" b="1" baseline="-2500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8583" name="Text Box 7"/>
          <p:cNvSpPr txBox="1">
            <a:spLocks noChangeArrowheads="1"/>
          </p:cNvSpPr>
          <p:nvPr/>
        </p:nvSpPr>
        <p:spPr bwMode="auto">
          <a:xfrm>
            <a:off x="3130550" y="1555750"/>
            <a:ext cx="59055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defRPr/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沿尺长度方向相对尺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运动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的观测者测得的尺长 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l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，较相对尺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静止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观测者测得的同一尺的原长 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l </a:t>
            </a:r>
            <a:r>
              <a:rPr kumimoji="1" lang="en-US" altLang="zh-CN" sz="2400" b="1" baseline="-25000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0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要短</a:t>
            </a:r>
          </a:p>
        </p:txBody>
      </p:sp>
      <p:sp>
        <p:nvSpPr>
          <p:cNvPr id="408584" name="Text Box 8"/>
          <p:cNvSpPr txBox="1">
            <a:spLocks noChangeArrowheads="1"/>
          </p:cNvSpPr>
          <p:nvPr/>
        </p:nvSpPr>
        <p:spPr bwMode="auto">
          <a:xfrm>
            <a:off x="1116013" y="2420938"/>
            <a:ext cx="1143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长度缩短效应</a:t>
            </a:r>
          </a:p>
        </p:txBody>
      </p:sp>
      <p:sp>
        <p:nvSpPr>
          <p:cNvPr id="408585" name="Text Box 9"/>
          <p:cNvSpPr txBox="1">
            <a:spLocks noChangeArrowheads="1"/>
          </p:cNvSpPr>
          <p:nvPr/>
        </p:nvSpPr>
        <p:spPr bwMode="auto">
          <a:xfrm>
            <a:off x="2484438" y="2954338"/>
            <a:ext cx="67056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在不同惯性系中测量同一尺长，以原长为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最长</a:t>
            </a:r>
          </a:p>
        </p:txBody>
      </p:sp>
      <p:sp>
        <p:nvSpPr>
          <p:cNvPr id="408586" name="Line 10"/>
          <p:cNvSpPr>
            <a:spLocks noChangeShapeType="1"/>
          </p:cNvSpPr>
          <p:nvPr/>
        </p:nvSpPr>
        <p:spPr bwMode="auto">
          <a:xfrm flipH="1">
            <a:off x="2290763" y="2738438"/>
            <a:ext cx="696912" cy="0"/>
          </a:xfrm>
          <a:prstGeom prst="line">
            <a:avLst/>
          </a:prstGeom>
          <a:noFill/>
          <a:ln w="76200">
            <a:solidFill>
              <a:srgbClr val="FF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87" name="Line 11"/>
          <p:cNvSpPr>
            <a:spLocks noChangeShapeType="1"/>
          </p:cNvSpPr>
          <p:nvPr/>
        </p:nvSpPr>
        <p:spPr bwMode="auto">
          <a:xfrm rot="10800000" flipH="1">
            <a:off x="2151063" y="3243263"/>
            <a:ext cx="403225" cy="0"/>
          </a:xfrm>
          <a:prstGeom prst="line">
            <a:avLst/>
          </a:prstGeom>
          <a:noFill/>
          <a:ln w="76200">
            <a:solidFill>
              <a:srgbClr val="FF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88" name="Text Box 12"/>
          <p:cNvSpPr txBox="1">
            <a:spLocks noChangeArrowheads="1"/>
          </p:cNvSpPr>
          <p:nvPr/>
        </p:nvSpPr>
        <p:spPr bwMode="auto">
          <a:xfrm>
            <a:off x="1404938" y="3716338"/>
            <a:ext cx="358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长度收缩效应是相对的</a:t>
            </a:r>
          </a:p>
        </p:txBody>
      </p:sp>
      <p:sp>
        <p:nvSpPr>
          <p:cNvPr id="408589" name="Text Box 13"/>
          <p:cNvSpPr txBox="1">
            <a:spLocks noChangeArrowheads="1"/>
          </p:cNvSpPr>
          <p:nvPr/>
        </p:nvSpPr>
        <p:spPr bwMode="auto">
          <a:xfrm>
            <a:off x="1390650" y="4338638"/>
            <a:ext cx="569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  <a:defRPr/>
            </a:pP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长度收缩效应是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时间相对性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的直接结果</a:t>
            </a:r>
          </a:p>
        </p:txBody>
      </p:sp>
      <p:sp>
        <p:nvSpPr>
          <p:cNvPr id="408590" name="Text Box 14"/>
          <p:cNvSpPr txBox="1">
            <a:spLocks noChangeArrowheads="1"/>
          </p:cNvSpPr>
          <p:nvPr/>
        </p:nvSpPr>
        <p:spPr bwMode="auto">
          <a:xfrm>
            <a:off x="755650" y="4940300"/>
            <a:ext cx="76041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纵向效应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长度收缩只发生在物体的运动方向上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垂直于运动方向的长度不发生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收缩（</a:t>
            </a:r>
            <a:r>
              <a:rPr kumimoji="1" lang="zh-CN" altLang="en-US" sz="2400" b="1" dirty="0" smtClean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稍后将详细解释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kumimoji="1" lang="zh-CN" altLang="en-US" sz="2400" b="1" dirty="0">
              <a:solidFill>
                <a:srgbClr val="00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8591" name="Text Box 15"/>
          <p:cNvSpPr txBox="1">
            <a:spLocks noChangeArrowheads="1"/>
          </p:cNvSpPr>
          <p:nvPr/>
        </p:nvSpPr>
        <p:spPr bwMode="auto">
          <a:xfrm>
            <a:off x="746125" y="5805488"/>
            <a:ext cx="61102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(4)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长度收缩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效应显著与否决定于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 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因子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7783513" y="5659440"/>
            <a:ext cx="1152525" cy="865188"/>
            <a:chOff x="4377" y="3067"/>
            <a:chExt cx="726" cy="545"/>
          </a:xfrm>
        </p:grpSpPr>
        <p:sp>
          <p:nvSpPr>
            <p:cNvPr id="35858" name="Line 17"/>
            <p:cNvSpPr>
              <a:spLocks noChangeShapeType="1"/>
            </p:cNvSpPr>
            <p:nvPr/>
          </p:nvSpPr>
          <p:spPr bwMode="auto">
            <a:xfrm flipH="1" flipV="1">
              <a:off x="4377" y="3505"/>
              <a:ext cx="584" cy="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9" name="Line 18"/>
            <p:cNvSpPr>
              <a:spLocks noChangeShapeType="1"/>
            </p:cNvSpPr>
            <p:nvPr/>
          </p:nvSpPr>
          <p:spPr bwMode="auto">
            <a:xfrm>
              <a:off x="4377" y="3612"/>
              <a:ext cx="726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0" name="Line 19"/>
            <p:cNvSpPr>
              <a:spLocks noChangeShapeType="1"/>
            </p:cNvSpPr>
            <p:nvPr/>
          </p:nvSpPr>
          <p:spPr bwMode="auto">
            <a:xfrm flipV="1">
              <a:off x="4377" y="3067"/>
              <a:ext cx="0" cy="54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1" name="Line 20"/>
            <p:cNvSpPr>
              <a:spLocks noChangeShapeType="1"/>
            </p:cNvSpPr>
            <p:nvPr/>
          </p:nvSpPr>
          <p:spPr bwMode="auto">
            <a:xfrm flipV="1">
              <a:off x="4614" y="3308"/>
              <a:ext cx="254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2" name="Text Box 21"/>
            <p:cNvSpPr txBox="1">
              <a:spLocks noChangeArrowheads="1"/>
            </p:cNvSpPr>
            <p:nvPr/>
          </p:nvSpPr>
          <p:spPr bwMode="auto">
            <a:xfrm>
              <a:off x="4832" y="3155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</p:grpSp>
      <p:graphicFrame>
        <p:nvGraphicFramePr>
          <p:cNvPr id="35857" name="Object 22"/>
          <p:cNvGraphicFramePr>
            <a:graphicFrameLocks/>
          </p:cNvGraphicFramePr>
          <p:nvPr/>
        </p:nvGraphicFramePr>
        <p:xfrm>
          <a:off x="6084888" y="333375"/>
          <a:ext cx="17272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0" name="公式" r:id="rId5" imgW="471536" imgH="280890" progId="Equation.3">
                  <p:embed/>
                </p:oleObj>
              </mc:Choice>
              <mc:Fallback>
                <p:oleObj name="公式" r:id="rId5" imgW="471536" imgH="28089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33375"/>
                        <a:ext cx="1727200" cy="11398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8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8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8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8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408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0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"/>
                                        <p:tgtEl>
                                          <p:spTgt spid="40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8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8" grpId="0" autoUpdateAnimBg="0"/>
      <p:bldP spid="408581" grpId="0" autoUpdateAnimBg="0"/>
      <p:bldP spid="408582" grpId="0" autoUpdateAnimBg="0"/>
      <p:bldP spid="408583" grpId="0" autoUpdateAnimBg="0"/>
      <p:bldP spid="408584" grpId="0"/>
      <p:bldP spid="408585" grpId="0" autoUpdateAnimBg="0"/>
      <p:bldP spid="408586" grpId="0" animBg="1"/>
      <p:bldP spid="408587" grpId="0" animBg="1"/>
      <p:bldP spid="408588" grpId="0" autoUpdateAnimBg="0"/>
      <p:bldP spid="408589" grpId="0"/>
      <p:bldP spid="408590" grpId="0" autoUpdateAnimBg="0"/>
      <p:bldP spid="4085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Text Box 2"/>
          <p:cNvSpPr txBox="1">
            <a:spLocks noChangeArrowheads="1"/>
          </p:cNvSpPr>
          <p:nvPr/>
        </p:nvSpPr>
        <p:spPr bwMode="auto">
          <a:xfrm>
            <a:off x="288925" y="298450"/>
            <a:ext cx="867568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地球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月球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系中测得地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月距离为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3.844×10</a:t>
            </a:r>
            <a:r>
              <a:rPr kumimoji="1" lang="en-US" altLang="zh-CN" sz="2400" b="1" baseline="30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8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，一火箭以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0.8 </a:t>
            </a:r>
            <a:r>
              <a:rPr kumimoji="1" lang="en-US" altLang="zh-CN" sz="28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的速率沿着从地球到月球的方向飞行，先后经过地球和月球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求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地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系和火箭系中观测，火箭由地球飞向月球所需要的时间。</a:t>
            </a:r>
            <a:r>
              <a:rPr kumimoji="1" lang="zh-CN" altLang="en-US" sz="2400" b="1" dirty="0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409603" name="Rectangle 3"/>
          <p:cNvSpPr>
            <a:spLocks noChangeArrowheads="1"/>
          </p:cNvSpPr>
          <p:nvPr/>
        </p:nvSpPr>
        <p:spPr bwMode="auto">
          <a:xfrm>
            <a:off x="242193" y="188228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</a:p>
        </p:txBody>
      </p:sp>
      <p:sp>
        <p:nvSpPr>
          <p:cNvPr id="409604" name="Text Box 4"/>
          <p:cNvSpPr txBox="1">
            <a:spLocks noChangeArrowheads="1"/>
          </p:cNvSpPr>
          <p:nvPr/>
        </p:nvSpPr>
        <p:spPr bwMode="auto">
          <a:xfrm>
            <a:off x="1364358" y="6042471"/>
            <a:ext cx="760025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   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— 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火箭经过地球     事件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   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— 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火箭经过月球</a:t>
            </a:r>
          </a:p>
        </p:txBody>
      </p:sp>
      <p:sp>
        <p:nvSpPr>
          <p:cNvPr id="409605" name="Rectangle 5"/>
          <p:cNvSpPr>
            <a:spLocks noChangeArrowheads="1"/>
          </p:cNvSpPr>
          <p:nvPr/>
        </p:nvSpPr>
        <p:spPr bwMode="auto">
          <a:xfrm>
            <a:off x="661293" y="1916832"/>
            <a:ext cx="5761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系：地球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月球        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S'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系：火箭</a:t>
            </a:r>
          </a:p>
        </p:txBody>
      </p:sp>
      <p:sp>
        <p:nvSpPr>
          <p:cNvPr id="409606" name="Rectangle 6"/>
          <p:cNvSpPr>
            <a:spLocks noChangeArrowheads="1"/>
          </p:cNvSpPr>
          <p:nvPr/>
        </p:nvSpPr>
        <p:spPr bwMode="auto">
          <a:xfrm>
            <a:off x="661293" y="2420070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系，地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月距离</a:t>
            </a:r>
          </a:p>
        </p:txBody>
      </p:sp>
      <p:graphicFrame>
        <p:nvGraphicFramePr>
          <p:cNvPr id="409607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601345"/>
              </p:ext>
            </p:extLst>
          </p:nvPr>
        </p:nvGraphicFramePr>
        <p:xfrm>
          <a:off x="3382268" y="2437532"/>
          <a:ext cx="30448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0" name="公式" r:id="rId3" imgW="2967216" imgH="299843" progId="Equation.3">
                  <p:embed/>
                </p:oleObj>
              </mc:Choice>
              <mc:Fallback>
                <p:oleObj name="公式" r:id="rId3" imgW="2967216" imgH="299843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268" y="2437532"/>
                        <a:ext cx="30448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906704"/>
              </p:ext>
            </p:extLst>
          </p:nvPr>
        </p:nvGraphicFramePr>
        <p:xfrm>
          <a:off x="4753868" y="2899222"/>
          <a:ext cx="41386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1" name="公式" r:id="rId5" imgW="4052676" imgH="700282" progId="Equation.3">
                  <p:embed/>
                </p:oleObj>
              </mc:Choice>
              <mc:Fallback>
                <p:oleObj name="公式" r:id="rId5" imgW="4052676" imgH="70028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3868" y="2899222"/>
                        <a:ext cx="41386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09" name="Text Box 9"/>
          <p:cNvSpPr txBox="1">
            <a:spLocks noChangeArrowheads="1"/>
          </p:cNvSpPr>
          <p:nvPr/>
        </p:nvSpPr>
        <p:spPr bwMode="auto">
          <a:xfrm>
            <a:off x="588268" y="2915097"/>
            <a:ext cx="53292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火箭由地球飞向月球的时间为</a:t>
            </a:r>
          </a:p>
        </p:txBody>
      </p:sp>
      <p:sp>
        <p:nvSpPr>
          <p:cNvPr id="409610" name="Rectangle 10"/>
          <p:cNvSpPr>
            <a:spLocks noChangeArrowheads="1"/>
          </p:cNvSpPr>
          <p:nvPr/>
        </p:nvSpPr>
        <p:spPr bwMode="auto">
          <a:xfrm>
            <a:off x="518418" y="3764409"/>
            <a:ext cx="805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设在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S'</a:t>
            </a:r>
            <a:r>
              <a:rPr kumimoji="1" lang="zh-CN" altLang="en-US" sz="2400" b="1">
                <a:solidFill>
                  <a:schemeClr val="bg1"/>
                </a:solidFill>
                <a:ea typeface="仿宋_GB2312" pitchFamily="49" charset="-122"/>
              </a:rPr>
              <a:t>系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中，地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月距离为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10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'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，则</a:t>
            </a:r>
          </a:p>
        </p:txBody>
      </p:sp>
      <p:graphicFrame>
        <p:nvGraphicFramePr>
          <p:cNvPr id="409611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4700186"/>
              </p:ext>
            </p:extLst>
          </p:nvPr>
        </p:nvGraphicFramePr>
        <p:xfrm>
          <a:off x="5414268" y="3792984"/>
          <a:ext cx="17414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2" name="公式" r:id="rId7" imgW="1652571" imgH="338235" progId="Equation.3">
                  <p:embed/>
                </p:oleObj>
              </mc:Choice>
              <mc:Fallback>
                <p:oleObj name="公式" r:id="rId7" imgW="1652571" imgH="33823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268" y="3792984"/>
                        <a:ext cx="17414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12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633125"/>
              </p:ext>
            </p:extLst>
          </p:nvPr>
        </p:nvGraphicFramePr>
        <p:xfrm>
          <a:off x="3475930" y="4916934"/>
          <a:ext cx="45212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3" name="公式" r:id="rId9" imgW="4519824" imgH="747907" progId="Equation.3">
                  <p:embed/>
                </p:oleObj>
              </mc:Choice>
              <mc:Fallback>
                <p:oleObj name="公式" r:id="rId9" imgW="4519824" imgH="747907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930" y="4916934"/>
                        <a:ext cx="45212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13" name="Text Box 13"/>
          <p:cNvSpPr txBox="1">
            <a:spLocks noChangeArrowheads="1"/>
          </p:cNvSpPr>
          <p:nvPr/>
        </p:nvSpPr>
        <p:spPr bwMode="auto">
          <a:xfrm>
            <a:off x="518418" y="4340672"/>
            <a:ext cx="539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S'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系中，火箭由地球飞向月球的时间为</a:t>
            </a:r>
          </a:p>
        </p:txBody>
      </p:sp>
      <p:graphicFrame>
        <p:nvGraphicFramePr>
          <p:cNvPr id="409614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221121"/>
              </p:ext>
            </p:extLst>
          </p:nvPr>
        </p:nvGraphicFramePr>
        <p:xfrm>
          <a:off x="734318" y="4859784"/>
          <a:ext cx="2709862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4" name="公式" r:id="rId11" imgW="2623926" imgH="757140" progId="Equation.3">
                  <p:embed/>
                </p:oleObj>
              </mc:Choice>
              <mc:Fallback>
                <p:oleObj name="公式" r:id="rId11" imgW="2623926" imgH="75714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8" y="4859784"/>
                        <a:ext cx="2709862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15" name="Text Box 15"/>
          <p:cNvSpPr txBox="1">
            <a:spLocks noChangeArrowheads="1"/>
          </p:cNvSpPr>
          <p:nvPr/>
        </p:nvSpPr>
        <p:spPr bwMode="auto">
          <a:xfrm>
            <a:off x="8278118" y="4550222"/>
            <a:ext cx="592137" cy="1373187"/>
          </a:xfrm>
          <a:prstGeom prst="rect">
            <a:avLst/>
          </a:prstGeom>
          <a:solidFill>
            <a:srgbClr val="CC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原</a:t>
            </a:r>
          </a:p>
          <a:p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</a:t>
            </a:r>
          </a:p>
          <a:p>
            <a:r>
              <a:rPr kumimoji="1" lang="zh-CN" altLang="en-US" sz="28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？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01204" y="5647870"/>
            <a:ext cx="1031404" cy="954107"/>
          </a:xfrm>
          <a:prstGeom prst="rect">
            <a:avLst/>
          </a:prstGeom>
          <a:solidFill>
            <a:srgbClr val="CC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换个角度</a:t>
            </a:r>
            <a:endParaRPr kumimoji="1" lang="zh-CN" altLang="en-US" sz="2800" b="1" i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09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4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09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9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409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409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"/>
                                        <p:tgtEl>
                                          <p:spTgt spid="40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09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2" grpId="0" autoUpdateAnimBg="0"/>
      <p:bldP spid="409603" grpId="0" autoUpdateAnimBg="0"/>
      <p:bldP spid="409604" grpId="0" autoUpdateAnimBg="0"/>
      <p:bldP spid="409605" grpId="0" autoUpdateAnimBg="0"/>
      <p:bldP spid="409606" grpId="0" autoUpdateAnimBg="0"/>
      <p:bldP spid="409609" grpId="0" autoUpdateAnimBg="0"/>
      <p:bldP spid="409610" grpId="0" autoUpdateAnimBg="0"/>
      <p:bldP spid="409613" grpId="0" autoUpdateAnimBg="0"/>
      <p:bldP spid="409615" grpId="0" animBg="1" autoUpdateAnimBg="0"/>
      <p:bldP spid="16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Text Box 2"/>
          <p:cNvSpPr txBox="1">
            <a:spLocks noChangeArrowheads="1"/>
          </p:cNvSpPr>
          <p:nvPr/>
        </p:nvSpPr>
        <p:spPr bwMode="auto">
          <a:xfrm>
            <a:off x="627063" y="363538"/>
            <a:ext cx="8516937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静止的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介子的半衰期为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1.77×10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-8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（不稳定粒子数目减少一半经历的时间称为半衰期，即当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t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=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T</a:t>
            </a:r>
            <a:r>
              <a:rPr lang="en-US" altLang="zh-CN" sz="2400" b="1" baseline="-25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1/2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时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N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=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N</a:t>
            </a:r>
            <a:r>
              <a:rPr lang="en-US" altLang="zh-CN" sz="2400" b="1" baseline="-25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0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/2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）。现有一束运动的 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介子流，相对于实验室的速率为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0.99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c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，在离开介子源 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38m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处，发现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强度恰好减少为原来强度的一半。</a:t>
            </a:r>
          </a:p>
        </p:txBody>
      </p:sp>
      <p:sp>
        <p:nvSpPr>
          <p:cNvPr id="944131" name="Rectangle 3"/>
          <p:cNvSpPr>
            <a:spLocks noChangeArrowheads="1"/>
          </p:cNvSpPr>
          <p:nvPr/>
        </p:nvSpPr>
        <p:spPr bwMode="auto">
          <a:xfrm>
            <a:off x="128385" y="420688"/>
            <a:ext cx="6655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rgbClr val="FFFF00"/>
                </a:solidFill>
              </a:rPr>
              <a:t>例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3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944132" name="Text Box 4"/>
          <p:cNvSpPr txBox="1">
            <a:spLocks noChangeArrowheads="1"/>
          </p:cNvSpPr>
          <p:nvPr/>
        </p:nvSpPr>
        <p:spPr bwMode="auto">
          <a:xfrm>
            <a:off x="588963" y="2984500"/>
            <a:ext cx="4103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(1) </a:t>
            </a:r>
            <a:r>
              <a:rPr lang="zh-CN" altLang="en-US" sz="2400" b="1">
                <a:solidFill>
                  <a:srgbClr val="00FFFF"/>
                </a:solidFill>
                <a:latin typeface="仿宋_GB2312"/>
                <a:ea typeface="仿宋_GB2312"/>
                <a:cs typeface="仿宋_GB2312"/>
              </a:rPr>
              <a:t>用经典力学解释实验结果</a:t>
            </a:r>
          </a:p>
        </p:txBody>
      </p:sp>
      <p:sp>
        <p:nvSpPr>
          <p:cNvPr id="944133" name="Rectangle 5"/>
          <p:cNvSpPr>
            <a:spLocks noChangeArrowheads="1"/>
          </p:cNvSpPr>
          <p:nvPr/>
        </p:nvSpPr>
        <p:spPr bwMode="auto">
          <a:xfrm>
            <a:off x="198438" y="2984500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FF00"/>
                </a:solidFill>
              </a:rPr>
              <a:t>解</a:t>
            </a:r>
          </a:p>
        </p:txBody>
      </p:sp>
      <p:sp>
        <p:nvSpPr>
          <p:cNvPr id="944134" name="Text Box 6"/>
          <p:cNvSpPr txBox="1">
            <a:spLocks noChangeArrowheads="1"/>
          </p:cNvSpPr>
          <p:nvPr/>
        </p:nvSpPr>
        <p:spPr bwMode="auto">
          <a:xfrm>
            <a:off x="1001713" y="3586163"/>
            <a:ext cx="676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介子束在半衰期内通过的路程为</a:t>
            </a:r>
          </a:p>
        </p:txBody>
      </p:sp>
      <p:graphicFrame>
        <p:nvGraphicFramePr>
          <p:cNvPr id="944136" name="Object 8"/>
          <p:cNvGraphicFramePr>
            <a:graphicFrameLocks noChangeAspect="1"/>
          </p:cNvGraphicFramePr>
          <p:nvPr/>
        </p:nvGraphicFramePr>
        <p:xfrm>
          <a:off x="1387475" y="4265613"/>
          <a:ext cx="554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5" name="公式" r:id="rId3" imgW="0" imgH="0" progId="Equation.3">
                  <p:embed/>
                </p:oleObj>
              </mc:Choice>
              <mc:Fallback>
                <p:oleObj name="公式" r:id="rId3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265613"/>
                        <a:ext cx="55467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4137" name="Text Box 9"/>
          <p:cNvSpPr txBox="1">
            <a:spLocks noChangeArrowheads="1"/>
          </p:cNvSpPr>
          <p:nvPr/>
        </p:nvSpPr>
        <p:spPr bwMode="auto">
          <a:xfrm>
            <a:off x="966788" y="4752975"/>
            <a:ext cx="76073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与实验结果矛盾</a:t>
            </a:r>
            <a:r>
              <a:rPr lang="en-US" altLang="zh-CN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,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 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介子的运动速度接近光速，牛顿力学已不适用，必须考虑相对论效应。</a:t>
            </a:r>
          </a:p>
        </p:txBody>
      </p:sp>
      <p:sp>
        <p:nvSpPr>
          <p:cNvPr id="944138" name="Rectangle 10"/>
          <p:cNvSpPr>
            <a:spLocks noChangeArrowheads="1"/>
          </p:cNvSpPr>
          <p:nvPr/>
        </p:nvSpPr>
        <p:spPr bwMode="auto">
          <a:xfrm>
            <a:off x="611560" y="2392363"/>
            <a:ext cx="3795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FF00"/>
                </a:solidFill>
                <a:latin typeface="仿宋_GB2312"/>
                <a:ea typeface="仿宋_GB2312"/>
                <a:cs typeface="仿宋_GB2312"/>
              </a:rPr>
              <a:t>试解释这一实验</a:t>
            </a:r>
            <a:r>
              <a:rPr lang="zh-CN" altLang="en-US" sz="2400" b="1" dirty="0" smtClean="0">
                <a:solidFill>
                  <a:srgbClr val="FFFF00"/>
                </a:solidFill>
                <a:latin typeface="仿宋_GB2312"/>
                <a:ea typeface="仿宋_GB2312"/>
                <a:cs typeface="仿宋_GB2312"/>
              </a:rPr>
              <a:t>结果</a:t>
            </a:r>
            <a:r>
              <a:rPr lang="zh-CN" altLang="en-US" sz="2400" b="1" dirty="0">
                <a:solidFill>
                  <a:srgbClr val="FFFF00"/>
                </a:solidFill>
                <a:latin typeface="仿宋_GB2312"/>
                <a:ea typeface="仿宋_GB2312"/>
                <a:cs typeface="仿宋_GB2312"/>
              </a:rPr>
              <a:t>。</a:t>
            </a:r>
            <a:endParaRPr lang="zh-CN" altLang="en-US" sz="1800" b="1" dirty="0">
              <a:solidFill>
                <a:srgbClr val="FFFF00"/>
              </a:solidFill>
            </a:endParaRPr>
          </a:p>
        </p:txBody>
      </p:sp>
      <p:sp>
        <p:nvSpPr>
          <p:cNvPr id="944139" name="Rectangle 11">
            <a:extLst>
              <a:ext uri="{FF2B5EF4-FFF2-40B4-BE49-F238E27FC236}">
                <a16:creationId xmlns="" xmlns:a16="http://schemas.microsoft.com/office/drawing/2014/main" id="{AE368F5B-572E-DC4A-9376-722B6C19A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8876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4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4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44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4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4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4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130" grpId="0"/>
      <p:bldP spid="944131" grpId="0"/>
      <p:bldP spid="944132" grpId="0"/>
      <p:bldP spid="944133" grpId="0"/>
      <p:bldP spid="944134" grpId="0"/>
      <p:bldP spid="944137" grpId="0"/>
      <p:bldP spid="9441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Text Box 2"/>
          <p:cNvSpPr txBox="1">
            <a:spLocks noChangeArrowheads="1"/>
          </p:cNvSpPr>
          <p:nvPr/>
        </p:nvSpPr>
        <p:spPr bwMode="auto">
          <a:xfrm>
            <a:off x="895350" y="908050"/>
            <a:ext cx="79216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FF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设相对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介子静止的参考系为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>
                <a:solidFill>
                  <a:srgbClr val="FFCC66"/>
                </a:solidFill>
                <a:latin typeface="仿宋_GB2312"/>
                <a:ea typeface="仿宋_GB2312"/>
                <a:cs typeface="仿宋_GB2312"/>
                <a:sym typeface="Symbol" panose="05050102010706020507" pitchFamily="18" charset="2"/>
              </a:rPr>
              <a:t>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</a:t>
            </a:r>
            <a:r>
              <a:rPr lang="en-US" altLang="zh-CN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,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 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介子半衰期在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  <a:sym typeface="Symbol" panose="05050102010706020507" pitchFamily="18" charset="2"/>
              </a:rPr>
              <a:t>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1.77×10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-8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，是原时</a:t>
            </a:r>
            <a:r>
              <a:rPr lang="el-GR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altLang="zh-CN" sz="2400" b="1" baseline="-25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0</a:t>
            </a:r>
            <a:endParaRPr lang="en-US" altLang="zh-CN" sz="2400" b="1">
              <a:solidFill>
                <a:srgbClr val="FFFFFF"/>
              </a:solidFill>
              <a:latin typeface="仿宋_GB2312"/>
              <a:ea typeface="仿宋_GB2312"/>
              <a:cs typeface="仿宋_GB2312"/>
            </a:endParaRPr>
          </a:p>
        </p:txBody>
      </p:sp>
      <p:sp>
        <p:nvSpPr>
          <p:cNvPr id="945155" name="Rectangle 3">
            <a:extLst>
              <a:ext uri="{FF2B5EF4-FFF2-40B4-BE49-F238E27FC236}">
                <a16:creationId xmlns="" xmlns:a16="http://schemas.microsoft.com/office/drawing/2014/main" id="{D74D326B-A5D8-4E4E-8128-E283FBCE2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945156" name="Object 4"/>
          <p:cNvGraphicFramePr>
            <a:graphicFrameLocks noChangeAspect="1"/>
          </p:cNvGraphicFramePr>
          <p:nvPr/>
        </p:nvGraphicFramePr>
        <p:xfrm>
          <a:off x="1647825" y="3398838"/>
          <a:ext cx="15081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8" name="公式" r:id="rId3" imgW="0" imgH="0" progId="Equation.3">
                  <p:embed/>
                </p:oleObj>
              </mc:Choice>
              <mc:Fallback>
                <p:oleObj name="公式" r:id="rId3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3398838"/>
                        <a:ext cx="15081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5157" name="Text Box 5"/>
          <p:cNvSpPr txBox="1">
            <a:spLocks noChangeArrowheads="1"/>
          </p:cNvSpPr>
          <p:nvPr/>
        </p:nvSpPr>
        <p:spPr bwMode="auto">
          <a:xfrm>
            <a:off x="1187450" y="4675188"/>
            <a:ext cx="6913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介子在这段时间内通过的路程为</a:t>
            </a:r>
          </a:p>
        </p:txBody>
      </p:sp>
      <p:sp>
        <p:nvSpPr>
          <p:cNvPr id="945158" name="Rectangle 6">
            <a:extLst>
              <a:ext uri="{FF2B5EF4-FFF2-40B4-BE49-F238E27FC236}">
                <a16:creationId xmlns="" xmlns:a16="http://schemas.microsoft.com/office/drawing/2014/main" id="{7A17CFE6-41FC-7F41-ACA8-75BE721A8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945159" name="Object 7"/>
          <p:cNvGraphicFramePr>
            <a:graphicFrameLocks noChangeAspect="1"/>
          </p:cNvGraphicFramePr>
          <p:nvPr/>
        </p:nvGraphicFramePr>
        <p:xfrm>
          <a:off x="1665288" y="5319713"/>
          <a:ext cx="472598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9" name="公式" r:id="rId5" imgW="0" imgH="0" progId="Equation.3">
                  <p:embed/>
                </p:oleObj>
              </mc:Choice>
              <mc:Fallback>
                <p:oleObj name="公式" r:id="rId5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5319713"/>
                        <a:ext cx="4725987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5160" name="Text Box 8"/>
          <p:cNvSpPr txBox="1">
            <a:spLocks noChangeArrowheads="1"/>
          </p:cNvSpPr>
          <p:nvPr/>
        </p:nvSpPr>
        <p:spPr bwMode="auto">
          <a:xfrm>
            <a:off x="1227138" y="5826125"/>
            <a:ext cx="5761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9900"/>
                </a:solidFill>
                <a:latin typeface="仿宋_GB2312"/>
                <a:ea typeface="仿宋_GB2312"/>
                <a:cs typeface="仿宋_GB2312"/>
              </a:rPr>
              <a:t>这与实验结果基本吻合</a:t>
            </a:r>
          </a:p>
        </p:txBody>
      </p:sp>
      <p:sp>
        <p:nvSpPr>
          <p:cNvPr id="945161" name="Text Box 9">
            <a:extLst>
              <a:ext uri="{FF2B5EF4-FFF2-40B4-BE49-F238E27FC236}">
                <a16:creationId xmlns="" xmlns:a16="http://schemas.microsoft.com/office/drawing/2014/main" id="{D3814E0F-C09C-9347-A084-35C4FDF5A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450850"/>
            <a:ext cx="73453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solidFill>
                  <a:srgbClr val="00FF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/>
                <a:cs typeface="楷体_GB2312"/>
                <a:sym typeface="Wingdings 2" panose="05020102010507070707" pitchFamily="18" charset="2"/>
              </a:rPr>
              <a:t>(2) </a:t>
            </a:r>
            <a:r>
              <a:rPr lang="zh-CN" altLang="en-US" sz="2400" b="1">
                <a:solidFill>
                  <a:srgbClr val="00FFFF"/>
                </a:solidFill>
                <a:latin typeface="仿宋_GB2312"/>
                <a:ea typeface="仿宋_GB2312"/>
                <a:cs typeface="仿宋_GB2312"/>
              </a:rPr>
              <a:t>用时间延缓效应解释实验结果</a:t>
            </a:r>
          </a:p>
        </p:txBody>
      </p:sp>
      <p:sp>
        <p:nvSpPr>
          <p:cNvPr id="945162" name="Text Box 10"/>
          <p:cNvSpPr txBox="1">
            <a:spLocks noChangeArrowheads="1"/>
          </p:cNvSpPr>
          <p:nvPr/>
        </p:nvSpPr>
        <p:spPr bwMode="auto">
          <a:xfrm>
            <a:off x="887413" y="1878013"/>
            <a:ext cx="792162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FF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设实验室参考系为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系，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  <a:sym typeface="Symbol" panose="05050102010706020507" pitchFamily="18" charset="2"/>
              </a:rPr>
              <a:t> 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系相对于 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 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系的运动速度为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0.99 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c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，在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系中观测，</a:t>
            </a:r>
            <a:r>
              <a:rPr lang="zh-CN" altLang="en-US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 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介子是运动的，测得的半衰期应为运动时间</a:t>
            </a:r>
          </a:p>
        </p:txBody>
      </p:sp>
      <p:grpSp>
        <p:nvGrpSpPr>
          <p:cNvPr id="2" name="组合 13"/>
          <p:cNvGrpSpPr>
            <a:grpSpLocks/>
          </p:cNvGrpSpPr>
          <p:nvPr/>
        </p:nvGrpSpPr>
        <p:grpSpPr bwMode="auto">
          <a:xfrm>
            <a:off x="3163888" y="3365500"/>
            <a:ext cx="3297237" cy="1081088"/>
            <a:chOff x="3132138" y="3325813"/>
            <a:chExt cx="3297237" cy="1081087"/>
          </a:xfrm>
        </p:grpSpPr>
        <p:graphicFrame>
          <p:nvGraphicFramePr>
            <p:cNvPr id="50187" name="Object 11"/>
            <p:cNvGraphicFramePr>
              <a:graphicFrameLocks noChangeAspect="1"/>
            </p:cNvGraphicFramePr>
            <p:nvPr/>
          </p:nvGraphicFramePr>
          <p:xfrm>
            <a:off x="3132138" y="3325813"/>
            <a:ext cx="1897062" cy="1081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40" name="公式" r:id="rId7" imgW="0" imgH="0" progId="Equation.3">
                    <p:embed/>
                  </p:oleObj>
                </mc:Choice>
                <mc:Fallback>
                  <p:oleObj name="公式" r:id="rId7" imgW="0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2138" y="3325813"/>
                          <a:ext cx="1897062" cy="1081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8" name="Object 12"/>
            <p:cNvGraphicFramePr>
              <a:graphicFrameLocks noChangeAspect="1"/>
            </p:cNvGraphicFramePr>
            <p:nvPr/>
          </p:nvGraphicFramePr>
          <p:xfrm>
            <a:off x="5094288" y="3521075"/>
            <a:ext cx="1335087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41" name="公式" r:id="rId9" imgW="0" imgH="0" progId="Equation.3">
                    <p:embed/>
                  </p:oleObj>
                </mc:Choice>
                <mc:Fallback>
                  <p:oleObj name="公式" r:id="rId9" imgW="0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4288" y="3521075"/>
                          <a:ext cx="1335087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527995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4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4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154" grpId="0"/>
      <p:bldP spid="945157" grpId="0"/>
      <p:bldP spid="945160" grpId="0"/>
      <p:bldP spid="945161" grpId="0"/>
      <p:bldP spid="9451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2"/>
          <p:cNvSpPr txBox="1">
            <a:spLocks noChangeArrowheads="1"/>
          </p:cNvSpPr>
          <p:nvPr/>
        </p:nvSpPr>
        <p:spPr bwMode="auto">
          <a:xfrm>
            <a:off x="755650" y="549275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46179" name="Text Box 3">
            <a:extLst>
              <a:ext uri="{FF2B5EF4-FFF2-40B4-BE49-F238E27FC236}">
                <a16:creationId xmlns="" xmlns:a16="http://schemas.microsoft.com/office/drawing/2014/main" id="{57F754E0-8C13-854F-8BBC-C0A0F4160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481013"/>
            <a:ext cx="460851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solidFill>
                  <a:srgbClr val="00FF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/>
                <a:cs typeface="楷体_GB2312"/>
                <a:sym typeface="Wingdings 2" panose="05020102010507070707" pitchFamily="18" charset="2"/>
              </a:rPr>
              <a:t>(3) </a:t>
            </a:r>
            <a:r>
              <a:rPr lang="zh-CN" altLang="en-US" sz="2400" b="1">
                <a:solidFill>
                  <a:srgbClr val="00FFFF"/>
                </a:solidFill>
                <a:latin typeface="仿宋_GB2312"/>
                <a:ea typeface="仿宋_GB2312"/>
                <a:cs typeface="仿宋_GB2312"/>
              </a:rPr>
              <a:t>用长度收缩效应解释实验结果</a:t>
            </a:r>
          </a:p>
        </p:txBody>
      </p:sp>
      <p:sp>
        <p:nvSpPr>
          <p:cNvPr id="946181" name="Rectangle 5">
            <a:extLst>
              <a:ext uri="{FF2B5EF4-FFF2-40B4-BE49-F238E27FC236}">
                <a16:creationId xmlns="" xmlns:a16="http://schemas.microsoft.com/office/drawing/2014/main" id="{19D4A9C0-FF0A-4B44-8633-B77944F01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946182" name="Object 6"/>
          <p:cNvGraphicFramePr>
            <a:graphicFrameLocks noChangeAspect="1"/>
          </p:cNvGraphicFramePr>
          <p:nvPr/>
        </p:nvGraphicFramePr>
        <p:xfrm>
          <a:off x="2162175" y="3014663"/>
          <a:ext cx="495935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1" name="公式" r:id="rId3" imgW="0" imgH="0" progId="Equation.3">
                  <p:embed/>
                </p:oleObj>
              </mc:Choice>
              <mc:Fallback>
                <p:oleObj name="公式" r:id="rId3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3014663"/>
                        <a:ext cx="495935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6183" name="Text Box 7"/>
          <p:cNvSpPr txBox="1">
            <a:spLocks noChangeArrowheads="1"/>
          </p:cNvSpPr>
          <p:nvPr/>
        </p:nvSpPr>
        <p:spPr bwMode="auto">
          <a:xfrm>
            <a:off x="900113" y="4025900"/>
            <a:ext cx="5694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在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  <a:sym typeface="Symbol" panose="05050102010706020507" pitchFamily="18" charset="2"/>
              </a:rPr>
              <a:t>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系中通过这段距离所需的时间：</a:t>
            </a:r>
          </a:p>
        </p:txBody>
      </p:sp>
      <p:graphicFrame>
        <p:nvGraphicFramePr>
          <p:cNvPr id="946185" name="Object 9"/>
          <p:cNvGraphicFramePr>
            <a:graphicFrameLocks noChangeAspect="1"/>
          </p:cNvGraphicFramePr>
          <p:nvPr/>
        </p:nvGraphicFramePr>
        <p:xfrm>
          <a:off x="1974850" y="4759325"/>
          <a:ext cx="454183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2" name="公式" r:id="rId5" imgW="0" imgH="0" progId="Equation.3">
                  <p:embed/>
                </p:oleObj>
              </mc:Choice>
              <mc:Fallback>
                <p:oleObj name="公式" r:id="rId5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0" y="4759325"/>
                        <a:ext cx="4541838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6187" name="Rectangle 11">
            <a:extLst>
              <a:ext uri="{FF2B5EF4-FFF2-40B4-BE49-F238E27FC236}">
                <a16:creationId xmlns="" xmlns:a16="http://schemas.microsoft.com/office/drawing/2014/main" id="{0A34CE0B-FB70-9A44-B73C-E0B5847B9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946180" name="Text Box 4"/>
          <p:cNvSpPr txBox="1">
            <a:spLocks noChangeArrowheads="1"/>
          </p:cNvSpPr>
          <p:nvPr/>
        </p:nvSpPr>
        <p:spPr bwMode="auto">
          <a:xfrm>
            <a:off x="874713" y="989013"/>
            <a:ext cx="781685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对于相对</a:t>
            </a:r>
            <a:r>
              <a:rPr lang="en-US" altLang="zh-CN" sz="2400" b="1" dirty="0" smtClean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 dirty="0" smtClean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介子静止（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  <a:sym typeface="Symbol" panose="05050102010706020507" pitchFamily="18" charset="2"/>
              </a:rPr>
              <a:t>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系）的观测</a:t>
            </a:r>
            <a:r>
              <a:rPr lang="zh-CN" altLang="en-US" sz="2400" b="1" dirty="0" smtClean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者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来说</a:t>
            </a:r>
            <a:r>
              <a:rPr lang="zh-CN" altLang="en-US" sz="2400" b="1" dirty="0" smtClean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，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实验室参考系（</a:t>
            </a:r>
            <a:r>
              <a:rPr lang="en-US" altLang="zh-CN" sz="2400" b="1" dirty="0">
                <a:solidFill>
                  <a:srgbClr val="FFCC66"/>
                </a:solidFill>
                <a:ea typeface="仿宋_GB2312"/>
                <a:cs typeface="仿宋_GB2312"/>
              </a:rPr>
              <a:t>S 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系）的尺子是运动的，测量的长度是要缩短的。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系测得的当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介子束的强度减少到原强度的一半时前进的距离为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38m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，在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  <a:sym typeface="Symbol" panose="05050102010706020507" pitchFamily="18" charset="2"/>
              </a:rPr>
              <a:t>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系只有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00113" y="5851525"/>
            <a:ext cx="7480300" cy="461665"/>
            <a:chOff x="900113" y="5851525"/>
            <a:chExt cx="7480300" cy="461665"/>
          </a:xfrm>
        </p:grpSpPr>
        <p:sp>
          <p:nvSpPr>
            <p:cNvPr id="51210" name="Text Box 10"/>
            <p:cNvSpPr txBox="1">
              <a:spLocks noChangeArrowheads="1"/>
            </p:cNvSpPr>
            <p:nvPr/>
          </p:nvSpPr>
          <p:spPr bwMode="auto">
            <a:xfrm>
              <a:off x="900113" y="5851525"/>
              <a:ext cx="74803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仿宋_GB2312"/>
                  <a:ea typeface="仿宋_GB2312"/>
                  <a:cs typeface="仿宋_GB2312"/>
                </a:rPr>
                <a:t>与</a:t>
              </a:r>
              <a:r>
                <a:rPr lang="en-US" altLang="zh-CN" sz="2400" b="1" dirty="0">
                  <a:solidFill>
                    <a:srgbClr val="FFCC66"/>
                  </a:solidFill>
                  <a:latin typeface="Times New Roman" panose="02020603050405020304" pitchFamily="18" charset="0"/>
                  <a:ea typeface="仿宋_GB2312"/>
                  <a:cs typeface="仿宋_GB2312"/>
                </a:rPr>
                <a:t>π</a:t>
              </a:r>
              <a:r>
                <a:rPr lang="en-US" altLang="zh-CN" sz="2400" b="1" baseline="30000" dirty="0">
                  <a:solidFill>
                    <a:srgbClr val="FFCC66"/>
                  </a:solidFill>
                  <a:latin typeface="Times New Roman" panose="02020603050405020304" pitchFamily="18" charset="0"/>
                  <a:ea typeface="仿宋_GB2312"/>
                  <a:cs typeface="仿宋_GB2312"/>
                </a:rPr>
                <a:t>+</a:t>
              </a:r>
              <a:r>
                <a:rPr lang="zh-CN" altLang="en-US" sz="2400" b="1" dirty="0">
                  <a:solidFill>
                    <a:srgbClr val="FFFFFF"/>
                  </a:solidFill>
                  <a:latin typeface="仿宋_GB2312"/>
                  <a:ea typeface="仿宋_GB2312"/>
                  <a:cs typeface="仿宋_GB2312"/>
                </a:rPr>
                <a:t>介子系测得的</a:t>
              </a:r>
              <a:r>
                <a:rPr lang="zh-CN" altLang="en-US" sz="2400" b="1" dirty="0" smtClean="0">
                  <a:solidFill>
                    <a:srgbClr val="FFFFFF"/>
                  </a:solidFill>
                  <a:latin typeface="仿宋_GB2312"/>
                  <a:ea typeface="仿宋_GB2312"/>
                  <a:cs typeface="仿宋_GB2312"/>
                </a:rPr>
                <a:t>半衰期              基本一致</a:t>
              </a:r>
              <a:endPara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endParaRPr>
            </a:p>
          </p:txBody>
        </p:sp>
        <p:graphicFrame>
          <p:nvGraphicFramePr>
            <p:cNvPr id="5121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7355493"/>
                </p:ext>
              </p:extLst>
            </p:nvPr>
          </p:nvGraphicFramePr>
          <p:xfrm>
            <a:off x="4476165" y="5893923"/>
            <a:ext cx="188907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33" name="公式" r:id="rId7" imgW="0" imgH="0" progId="Equation.3">
                    <p:embed/>
                  </p:oleObj>
                </mc:Choice>
                <mc:Fallback>
                  <p:oleObj name="公式" r:id="rId7" imgW="0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6165" y="5893923"/>
                          <a:ext cx="1889077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428581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4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179" grpId="0"/>
      <p:bldP spid="946183" grpId="0"/>
      <p:bldP spid="9461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93" name="Text Box 69"/>
          <p:cNvSpPr txBox="1">
            <a:spLocks noChangeArrowheads="1"/>
          </p:cNvSpPr>
          <p:nvPr/>
        </p:nvSpPr>
        <p:spPr bwMode="auto">
          <a:xfrm>
            <a:off x="142875" y="188640"/>
            <a:ext cx="698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五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洛伦兹变换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en-US" altLang="zh-CN" sz="20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Lorentz transformation)</a:t>
            </a:r>
            <a:r>
              <a:rPr kumimoji="1" lang="en-US" altLang="zh-CN" sz="2800" b="1" dirty="0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1619672" y="613073"/>
            <a:ext cx="72999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——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不同惯性系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下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同一事件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的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时空坐标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间的变换关系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73" name="Text Box 3"/>
          <p:cNvSpPr txBox="1">
            <a:spLocks noChangeArrowheads="1"/>
          </p:cNvSpPr>
          <p:nvPr/>
        </p:nvSpPr>
        <p:spPr bwMode="auto">
          <a:xfrm>
            <a:off x="300831" y="1211563"/>
            <a:ext cx="6669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1.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事件和时空坐标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314702" y="1730003"/>
            <a:ext cx="85927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事件：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任意一个具有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确定的发生时间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和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确定的发生地点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的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物理现象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。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300831" y="2607166"/>
            <a:ext cx="85927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一个事件发生的时间和地点，成为该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事件的时空坐标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。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352929" y="3296315"/>
            <a:ext cx="85927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如，“一个粒子在某一时刻出现在某一位置”就是一个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事件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，粒子出现的时刻和位置就构成了该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事件的时空坐标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。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352929" y="4221088"/>
            <a:ext cx="85927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在讨论时空的性质时，我们总是用事件的时空坐标来代表事件，而不去关心事件的具体物理内容，即不去关心到底发生了什么事情。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61117" y="5487997"/>
            <a:ext cx="72999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不同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惯性系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下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同一事件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的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时空坐标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间具有什么样的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变换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关系？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</p:spTree>
    <p:extLst>
      <p:ext uri="{BB962C8B-B14F-4D97-AF65-F5344CB8AC3E}">
        <p14:creationId xmlns:p14="http://schemas.microsoft.com/office/powerpoint/2010/main" val="40569088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93" grpId="0" autoUpdateAnimBg="0"/>
      <p:bldP spid="72" grpId="0" autoUpdateAnimBg="0"/>
      <p:bldP spid="73" grpId="0" autoUpdateAnimBg="0"/>
      <p:bldP spid="74" grpId="0" autoUpdateAnimBg="0"/>
      <p:bldP spid="75" grpId="0" autoUpdateAnimBg="0"/>
      <p:bldP spid="76" grpId="0" autoUpdateAnimBg="0"/>
      <p:bldP spid="77" grpId="0" autoUpdateAnimBg="0"/>
      <p:bldP spid="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626" name="Object 2"/>
          <p:cNvGraphicFramePr>
            <a:graphicFrameLocks noChangeAspect="1"/>
          </p:cNvGraphicFramePr>
          <p:nvPr/>
        </p:nvGraphicFramePr>
        <p:xfrm>
          <a:off x="838200" y="1271588"/>
          <a:ext cx="461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8" name="Equation" r:id="rId3" imgW="52176" imgH="90390" progId="Equation.3">
                  <p:embed/>
                </p:oleObj>
              </mc:Choice>
              <mc:Fallback>
                <p:oleObj name="Equation" r:id="rId3" imgW="52176" imgH="903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71588"/>
                        <a:ext cx="461963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27" name="AutoShape 3"/>
          <p:cNvSpPr>
            <a:spLocks noChangeArrowheads="1"/>
          </p:cNvSpPr>
          <p:nvPr/>
        </p:nvSpPr>
        <p:spPr bwMode="auto">
          <a:xfrm rot="5400000">
            <a:off x="2845594" y="3426619"/>
            <a:ext cx="1939925" cy="360363"/>
          </a:xfrm>
          <a:prstGeom prst="rightArrow">
            <a:avLst>
              <a:gd name="adj1" fmla="val 36565"/>
              <a:gd name="adj2" fmla="val 965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628" name="Line 4"/>
          <p:cNvSpPr>
            <a:spLocks noChangeShapeType="1"/>
          </p:cNvSpPr>
          <p:nvPr/>
        </p:nvSpPr>
        <p:spPr bwMode="auto">
          <a:xfrm>
            <a:off x="2268538" y="1706563"/>
            <a:ext cx="5461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29" name="Line 5"/>
          <p:cNvSpPr>
            <a:spLocks noChangeShapeType="1"/>
          </p:cNvSpPr>
          <p:nvPr/>
        </p:nvSpPr>
        <p:spPr bwMode="auto">
          <a:xfrm>
            <a:off x="3313113" y="1706563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0" name="Line 6"/>
          <p:cNvSpPr>
            <a:spLocks noChangeShapeType="1"/>
          </p:cNvSpPr>
          <p:nvPr/>
        </p:nvSpPr>
        <p:spPr bwMode="auto">
          <a:xfrm>
            <a:off x="1476375" y="1704975"/>
            <a:ext cx="546100" cy="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10631" name="Object 7"/>
          <p:cNvGraphicFramePr>
            <a:graphicFrameLocks/>
          </p:cNvGraphicFramePr>
          <p:nvPr/>
        </p:nvGraphicFramePr>
        <p:xfrm>
          <a:off x="1620838" y="1327150"/>
          <a:ext cx="215900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9" name="公式" r:id="rId5" imgW="128734" imgH="138015" progId="Equation.3">
                  <p:embed/>
                </p:oleObj>
              </mc:Choice>
              <mc:Fallback>
                <p:oleObj name="公式" r:id="rId5" imgW="128734" imgH="13801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1327150"/>
                        <a:ext cx="215900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32" name="Object 8"/>
          <p:cNvGraphicFramePr>
            <a:graphicFrameLocks/>
          </p:cNvGraphicFramePr>
          <p:nvPr/>
        </p:nvGraphicFramePr>
        <p:xfrm>
          <a:off x="2384425" y="1290638"/>
          <a:ext cx="31591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0" name="公式" r:id="rId7" imgW="223821" imgH="176407" progId="Equation.3">
                  <p:embed/>
                </p:oleObj>
              </mc:Choice>
              <mc:Fallback>
                <p:oleObj name="公式" r:id="rId7" imgW="223821" imgH="176407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1290638"/>
                        <a:ext cx="315913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34" name="Object 10"/>
          <p:cNvGraphicFramePr>
            <a:graphicFrameLocks/>
          </p:cNvGraphicFramePr>
          <p:nvPr/>
        </p:nvGraphicFramePr>
        <p:xfrm>
          <a:off x="3003550" y="1125538"/>
          <a:ext cx="13604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1" name="公式" r:id="rId9" imgW="1271734" imgH="338235" progId="Equation.3">
                  <p:embed/>
                </p:oleObj>
              </mc:Choice>
              <mc:Fallback>
                <p:oleObj name="公式" r:id="rId9" imgW="1271734" imgH="33823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1125538"/>
                        <a:ext cx="13604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35" name="Object 11"/>
          <p:cNvGraphicFramePr>
            <a:graphicFrameLocks noChangeAspect="1"/>
          </p:cNvGraphicFramePr>
          <p:nvPr/>
        </p:nvGraphicFramePr>
        <p:xfrm>
          <a:off x="838200" y="2782888"/>
          <a:ext cx="4714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2" name="Equation" r:id="rId11" imgW="90699" imgH="90390" progId="Equation.3">
                  <p:embed/>
                </p:oleObj>
              </mc:Choice>
              <mc:Fallback>
                <p:oleObj name="Equation" r:id="rId11" imgW="90699" imgH="903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782888"/>
                        <a:ext cx="471488" cy="4730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36" name="Line 12"/>
          <p:cNvSpPr>
            <a:spLocks noChangeShapeType="1"/>
          </p:cNvSpPr>
          <p:nvPr/>
        </p:nvSpPr>
        <p:spPr bwMode="auto">
          <a:xfrm>
            <a:off x="1506538" y="3327400"/>
            <a:ext cx="7620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7" name="Line 13"/>
          <p:cNvSpPr>
            <a:spLocks noChangeShapeType="1"/>
          </p:cNvSpPr>
          <p:nvPr/>
        </p:nvSpPr>
        <p:spPr bwMode="auto">
          <a:xfrm>
            <a:off x="1577975" y="2895600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8" name="Line 14"/>
          <p:cNvSpPr>
            <a:spLocks noChangeShapeType="1"/>
          </p:cNvSpPr>
          <p:nvPr/>
        </p:nvSpPr>
        <p:spPr bwMode="auto">
          <a:xfrm>
            <a:off x="1362075" y="3789363"/>
            <a:ext cx="762000" cy="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9" name="AutoShape 15"/>
          <p:cNvSpPr>
            <a:spLocks noChangeArrowheads="1"/>
          </p:cNvSpPr>
          <p:nvPr/>
        </p:nvSpPr>
        <p:spPr bwMode="auto">
          <a:xfrm rot="5400000">
            <a:off x="7285037" y="4189413"/>
            <a:ext cx="334963" cy="350838"/>
          </a:xfrm>
          <a:prstGeom prst="rightArrow">
            <a:avLst>
              <a:gd name="adj1" fmla="val 35750"/>
              <a:gd name="adj2" fmla="val 34361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10640" name="Object 16"/>
          <p:cNvGraphicFramePr>
            <a:graphicFrameLocks/>
          </p:cNvGraphicFramePr>
          <p:nvPr/>
        </p:nvGraphicFramePr>
        <p:xfrm>
          <a:off x="2222500" y="3500438"/>
          <a:ext cx="1270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3" name="公式" r:id="rId13" imgW="1176159" imgH="338235" progId="Equation.3">
                  <p:embed/>
                </p:oleObj>
              </mc:Choice>
              <mc:Fallback>
                <p:oleObj name="公式" r:id="rId13" imgW="1176159" imgH="33823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3500438"/>
                        <a:ext cx="12700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41" name="Object 17"/>
          <p:cNvGraphicFramePr>
            <a:graphicFrameLocks/>
          </p:cNvGraphicFramePr>
          <p:nvPr/>
        </p:nvGraphicFramePr>
        <p:xfrm>
          <a:off x="2484438" y="3111500"/>
          <a:ext cx="4048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4" name="公式" r:id="rId15" imgW="318909" imgH="224032" progId="Equation.3">
                  <p:embed/>
                </p:oleObj>
              </mc:Choice>
              <mc:Fallback>
                <p:oleObj name="公式" r:id="rId15" imgW="318909" imgH="22403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111500"/>
                        <a:ext cx="4048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42" name="Object 18"/>
          <p:cNvGraphicFramePr>
            <a:graphicFrameLocks/>
          </p:cNvGraphicFramePr>
          <p:nvPr/>
        </p:nvGraphicFramePr>
        <p:xfrm>
          <a:off x="2525713" y="2722563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5" name="公式" r:id="rId17" imgW="223821" imgH="224032" progId="Equation.3">
                  <p:embed/>
                </p:oleObj>
              </mc:Choice>
              <mc:Fallback>
                <p:oleObj name="公式" r:id="rId17" imgW="223821" imgH="22403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3" y="2722563"/>
                        <a:ext cx="317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43" name="Text Box 19"/>
          <p:cNvSpPr txBox="1">
            <a:spLocks noChangeArrowheads="1"/>
          </p:cNvSpPr>
          <p:nvPr/>
        </p:nvSpPr>
        <p:spPr bwMode="auto">
          <a:xfrm>
            <a:off x="755650" y="398145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洛伦兹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坐标变换式</a:t>
            </a:r>
          </a:p>
        </p:txBody>
      </p:sp>
      <p:sp>
        <p:nvSpPr>
          <p:cNvPr id="410644" name="Text Box 20"/>
          <p:cNvSpPr txBox="1">
            <a:spLocks noChangeArrowheads="1"/>
          </p:cNvSpPr>
          <p:nvPr/>
        </p:nvSpPr>
        <p:spPr bwMode="auto">
          <a:xfrm>
            <a:off x="755650" y="4868863"/>
            <a:ext cx="1263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正变换</a:t>
            </a:r>
          </a:p>
        </p:txBody>
      </p:sp>
      <p:graphicFrame>
        <p:nvGraphicFramePr>
          <p:cNvPr id="410645" name="Object 21"/>
          <p:cNvGraphicFramePr>
            <a:graphicFrameLocks/>
          </p:cNvGraphicFramePr>
          <p:nvPr/>
        </p:nvGraphicFramePr>
        <p:xfrm>
          <a:off x="5653088" y="4883150"/>
          <a:ext cx="9286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6" name="公式" r:id="rId19" imgW="833356" imgH="299843" progId="Equation.3">
                  <p:embed/>
                </p:oleObj>
              </mc:Choice>
              <mc:Fallback>
                <p:oleObj name="公式" r:id="rId19" imgW="833356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3088" y="4883150"/>
                        <a:ext cx="92868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46" name="Object 22"/>
          <p:cNvGraphicFramePr>
            <a:graphicFrameLocks/>
          </p:cNvGraphicFramePr>
          <p:nvPr/>
        </p:nvGraphicFramePr>
        <p:xfrm>
          <a:off x="4244975" y="4883150"/>
          <a:ext cx="10874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7" name="公式" r:id="rId21" imgW="1005001" imgH="299843" progId="Equation.3">
                  <p:embed/>
                </p:oleObj>
              </mc:Choice>
              <mc:Fallback>
                <p:oleObj name="公式" r:id="rId21" imgW="1005001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975" y="4883150"/>
                        <a:ext cx="10874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47" name="Object 23"/>
          <p:cNvGraphicFramePr>
            <a:graphicFrameLocks/>
          </p:cNvGraphicFramePr>
          <p:nvPr/>
        </p:nvGraphicFramePr>
        <p:xfrm>
          <a:off x="6902450" y="4627563"/>
          <a:ext cx="18462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8" name="公式" r:id="rId23" imgW="1747659" imgH="814485" progId="Equation.3">
                  <p:embed/>
                </p:oleObj>
              </mc:Choice>
              <mc:Fallback>
                <p:oleObj name="公式" r:id="rId23" imgW="1747659" imgH="81448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2450" y="4627563"/>
                        <a:ext cx="1846263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48" name="Object 24"/>
          <p:cNvGraphicFramePr>
            <a:graphicFrameLocks/>
          </p:cNvGraphicFramePr>
          <p:nvPr/>
        </p:nvGraphicFramePr>
        <p:xfrm>
          <a:off x="2179638" y="4654550"/>
          <a:ext cx="1744662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9" name="公式" r:id="rId25" imgW="1662324" imgH="757140" progId="Equation.3">
                  <p:embed/>
                </p:oleObj>
              </mc:Choice>
              <mc:Fallback>
                <p:oleObj name="公式" r:id="rId25" imgW="1662324" imgH="7571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4654550"/>
                        <a:ext cx="1744662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49" name="Rectangle 25"/>
          <p:cNvSpPr>
            <a:spLocks noChangeArrowheads="1"/>
          </p:cNvSpPr>
          <p:nvPr/>
        </p:nvSpPr>
        <p:spPr bwMode="auto">
          <a:xfrm>
            <a:off x="2124075" y="4556125"/>
            <a:ext cx="6696075" cy="1008063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650" name="Text Box 26"/>
          <p:cNvSpPr txBox="1">
            <a:spLocks noChangeArrowheads="1"/>
          </p:cNvSpPr>
          <p:nvPr/>
        </p:nvSpPr>
        <p:spPr bwMode="auto">
          <a:xfrm>
            <a:off x="755650" y="5851525"/>
            <a:ext cx="1212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逆变换</a:t>
            </a:r>
          </a:p>
        </p:txBody>
      </p:sp>
      <p:sp>
        <p:nvSpPr>
          <p:cNvPr id="410651" name="Rectangle 27"/>
          <p:cNvSpPr>
            <a:spLocks noChangeArrowheads="1"/>
          </p:cNvSpPr>
          <p:nvPr/>
        </p:nvSpPr>
        <p:spPr bwMode="auto">
          <a:xfrm>
            <a:off x="2151063" y="5637213"/>
            <a:ext cx="5876925" cy="960437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10652" name="Object 28"/>
          <p:cNvGraphicFramePr>
            <a:graphicFrameLocks/>
          </p:cNvGraphicFramePr>
          <p:nvPr/>
        </p:nvGraphicFramePr>
        <p:xfrm>
          <a:off x="2259013" y="5668963"/>
          <a:ext cx="1643062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0" name="公式" r:id="rId27" imgW="1557484" imgH="757140" progId="Equation.3">
                  <p:embed/>
                </p:oleObj>
              </mc:Choice>
              <mc:Fallback>
                <p:oleObj name="公式" r:id="rId27" imgW="1557484" imgH="7571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5668963"/>
                        <a:ext cx="1643062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53" name="Object 29"/>
          <p:cNvGraphicFramePr>
            <a:graphicFrameLocks/>
          </p:cNvGraphicFramePr>
          <p:nvPr/>
        </p:nvGraphicFramePr>
        <p:xfrm>
          <a:off x="4478338" y="5748338"/>
          <a:ext cx="1087437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1" name="公式" r:id="rId29" imgW="1005001" imgH="299843" progId="Equation.3">
                  <p:embed/>
                </p:oleObj>
              </mc:Choice>
              <mc:Fallback>
                <p:oleObj name="公式" r:id="rId29" imgW="1005001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8" y="5748338"/>
                        <a:ext cx="1087437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54" name="Object 30"/>
          <p:cNvGraphicFramePr>
            <a:graphicFrameLocks/>
          </p:cNvGraphicFramePr>
          <p:nvPr/>
        </p:nvGraphicFramePr>
        <p:xfrm>
          <a:off x="4405313" y="6180138"/>
          <a:ext cx="928687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2" name="公式" r:id="rId31" imgW="833356" imgH="299843" progId="Equation.3">
                  <p:embed/>
                </p:oleObj>
              </mc:Choice>
              <mc:Fallback>
                <p:oleObj name="公式" r:id="rId31" imgW="833356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3" y="6180138"/>
                        <a:ext cx="928687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55" name="Object 31"/>
          <p:cNvGraphicFramePr>
            <a:graphicFrameLocks/>
          </p:cNvGraphicFramePr>
          <p:nvPr/>
        </p:nvGraphicFramePr>
        <p:xfrm>
          <a:off x="6010275" y="5637213"/>
          <a:ext cx="19478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3" name="公式" r:id="rId33" imgW="1852499" imgH="814485" progId="Equation.3">
                  <p:embed/>
                </p:oleObj>
              </mc:Choice>
              <mc:Fallback>
                <p:oleObj name="公式" r:id="rId33" imgW="1852499" imgH="81448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275" y="5637213"/>
                        <a:ext cx="1947863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367213" y="1127125"/>
            <a:ext cx="2286000" cy="2667000"/>
            <a:chOff x="3072" y="288"/>
            <a:chExt cx="1440" cy="1680"/>
          </a:xfrm>
        </p:grpSpPr>
        <p:sp>
          <p:nvSpPr>
            <p:cNvPr id="37953" name="Text Box 33"/>
            <p:cNvSpPr txBox="1">
              <a:spLocks noChangeArrowheads="1"/>
            </p:cNvSpPr>
            <p:nvPr/>
          </p:nvSpPr>
          <p:spPr bwMode="auto">
            <a:xfrm>
              <a:off x="3264" y="1337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O'</a:t>
              </a:r>
            </a:p>
          </p:txBody>
        </p:sp>
        <p:sp>
          <p:nvSpPr>
            <p:cNvPr id="37954" name="Text Box 34"/>
            <p:cNvSpPr txBox="1">
              <a:spLocks noChangeArrowheads="1"/>
            </p:cNvSpPr>
            <p:nvPr/>
          </p:nvSpPr>
          <p:spPr bwMode="auto">
            <a:xfrm>
              <a:off x="3264" y="368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S'</a:t>
              </a:r>
            </a:p>
          </p:txBody>
        </p:sp>
        <p:sp>
          <p:nvSpPr>
            <p:cNvPr id="37955" name="Line 35"/>
            <p:cNvSpPr>
              <a:spLocks noChangeShapeType="1"/>
            </p:cNvSpPr>
            <p:nvPr/>
          </p:nvSpPr>
          <p:spPr bwMode="auto">
            <a:xfrm flipH="1">
              <a:off x="3072" y="1479"/>
              <a:ext cx="528" cy="48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6" name="Line 36"/>
            <p:cNvSpPr>
              <a:spLocks noChangeShapeType="1"/>
            </p:cNvSpPr>
            <p:nvPr/>
          </p:nvSpPr>
          <p:spPr bwMode="auto">
            <a:xfrm flipV="1">
              <a:off x="3600" y="288"/>
              <a:ext cx="0" cy="120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7" name="Line 37"/>
            <p:cNvSpPr>
              <a:spLocks noChangeShapeType="1"/>
            </p:cNvSpPr>
            <p:nvPr/>
          </p:nvSpPr>
          <p:spPr bwMode="auto">
            <a:xfrm flipV="1">
              <a:off x="3600" y="1488"/>
              <a:ext cx="912" cy="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10662" name="Rectangle 38"/>
          <p:cNvSpPr>
            <a:spLocks noChangeArrowheads="1"/>
          </p:cNvSpPr>
          <p:nvPr/>
        </p:nvSpPr>
        <p:spPr bwMode="auto">
          <a:xfrm>
            <a:off x="4314825" y="992188"/>
            <a:ext cx="4600575" cy="2857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 b="1">
              <a:solidFill>
                <a:srgbClr val="00CC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663" name="Text Box 39"/>
          <p:cNvSpPr txBox="1">
            <a:spLocks noChangeArrowheads="1"/>
          </p:cNvSpPr>
          <p:nvPr/>
        </p:nvSpPr>
        <p:spPr bwMode="auto">
          <a:xfrm>
            <a:off x="7064375" y="1392238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endParaRPr kumimoji="1" lang="en-US" altLang="zh-CN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664" name="Text Box 40"/>
          <p:cNvSpPr txBox="1">
            <a:spLocks noChangeArrowheads="1"/>
          </p:cNvSpPr>
          <p:nvPr/>
        </p:nvSpPr>
        <p:spPr bwMode="auto">
          <a:xfrm>
            <a:off x="7310438" y="1362075"/>
            <a:ext cx="1646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</a:rPr>
              <a:t>y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</a:rPr>
              <a:t>z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; </a:t>
            </a:r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 )</a:t>
            </a:r>
            <a:endParaRPr kumimoji="1" lang="en-US" altLang="zh-CN" sz="24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665" name="Text Box 41"/>
          <p:cNvSpPr txBox="1">
            <a:spLocks noChangeArrowheads="1"/>
          </p:cNvSpPr>
          <p:nvPr/>
        </p:nvSpPr>
        <p:spPr bwMode="auto">
          <a:xfrm>
            <a:off x="7053263" y="1851025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x'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 y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 z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; </a:t>
            </a:r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4286250" y="1128713"/>
            <a:ext cx="3581400" cy="2681287"/>
            <a:chOff x="240" y="192"/>
            <a:chExt cx="2256" cy="1689"/>
          </a:xfrm>
        </p:grpSpPr>
        <p:sp>
          <p:nvSpPr>
            <p:cNvPr id="37948" name="Line 43"/>
            <p:cNvSpPr>
              <a:spLocks noChangeShapeType="1"/>
            </p:cNvSpPr>
            <p:nvPr/>
          </p:nvSpPr>
          <p:spPr bwMode="auto">
            <a:xfrm>
              <a:off x="806" y="1392"/>
              <a:ext cx="1690" cy="1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49" name="Text Box 44"/>
            <p:cNvSpPr txBox="1">
              <a:spLocks noChangeArrowheads="1"/>
            </p:cNvSpPr>
            <p:nvPr/>
          </p:nvSpPr>
          <p:spPr bwMode="auto">
            <a:xfrm>
              <a:off x="490" y="1161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7950" name="Text Box 45"/>
            <p:cNvSpPr txBox="1">
              <a:spLocks noChangeArrowheads="1"/>
            </p:cNvSpPr>
            <p:nvPr/>
          </p:nvSpPr>
          <p:spPr bwMode="auto">
            <a:xfrm>
              <a:off x="527" y="201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7951" name="Line 46"/>
            <p:cNvSpPr>
              <a:spLocks noChangeShapeType="1"/>
            </p:cNvSpPr>
            <p:nvPr/>
          </p:nvSpPr>
          <p:spPr bwMode="auto">
            <a:xfrm flipH="1">
              <a:off x="240" y="1392"/>
              <a:ext cx="576" cy="48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2" name="Line 47"/>
            <p:cNvSpPr>
              <a:spLocks noChangeShapeType="1"/>
            </p:cNvSpPr>
            <p:nvPr/>
          </p:nvSpPr>
          <p:spPr bwMode="auto">
            <a:xfrm flipV="1">
              <a:off x="816" y="192"/>
              <a:ext cx="0" cy="120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5276850" y="1052513"/>
            <a:ext cx="2286000" cy="2743200"/>
            <a:chOff x="2928" y="384"/>
            <a:chExt cx="1440" cy="1728"/>
          </a:xfrm>
        </p:grpSpPr>
        <p:grpSp>
          <p:nvGrpSpPr>
            <p:cNvPr id="37938" name="Group 49"/>
            <p:cNvGrpSpPr>
              <a:grpSpLocks/>
            </p:cNvGrpSpPr>
            <p:nvPr/>
          </p:nvGrpSpPr>
          <p:grpSpPr bwMode="auto">
            <a:xfrm>
              <a:off x="3456" y="384"/>
              <a:ext cx="442" cy="336"/>
              <a:chOff x="7190" y="2016"/>
              <a:chExt cx="442" cy="336"/>
            </a:xfrm>
          </p:grpSpPr>
          <p:sp>
            <p:nvSpPr>
              <p:cNvPr id="37945" name="Line 50"/>
              <p:cNvSpPr>
                <a:spLocks noChangeShapeType="1"/>
              </p:cNvSpPr>
              <p:nvPr/>
            </p:nvSpPr>
            <p:spPr bwMode="auto">
              <a:xfrm>
                <a:off x="7190" y="2352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46" name="Text Box 51"/>
              <p:cNvSpPr txBox="1">
                <a:spLocks noChangeArrowheads="1"/>
              </p:cNvSpPr>
              <p:nvPr/>
            </p:nvSpPr>
            <p:spPr bwMode="auto">
              <a:xfrm>
                <a:off x="7382" y="2016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FF99FF"/>
                    </a:solidFill>
                    <a:latin typeface="Times New Roman" panose="02020603050405020304" pitchFamily="18" charset="0"/>
                  </a:rPr>
                  <a:t>u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47" name="Line 52"/>
              <p:cNvSpPr>
                <a:spLocks noChangeShapeType="1"/>
              </p:cNvSpPr>
              <p:nvPr/>
            </p:nvSpPr>
            <p:spPr bwMode="auto">
              <a:xfrm>
                <a:off x="7392" y="2070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FF99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7939" name="Group 53"/>
            <p:cNvGrpSpPr>
              <a:grpSpLocks/>
            </p:cNvGrpSpPr>
            <p:nvPr/>
          </p:nvGrpSpPr>
          <p:grpSpPr bwMode="auto">
            <a:xfrm>
              <a:off x="2928" y="432"/>
              <a:ext cx="1440" cy="1680"/>
              <a:chOff x="3072" y="288"/>
              <a:chExt cx="1440" cy="1680"/>
            </a:xfrm>
          </p:grpSpPr>
          <p:sp>
            <p:nvSpPr>
              <p:cNvPr id="37940" name="Text Box 54"/>
              <p:cNvSpPr txBox="1">
                <a:spLocks noChangeArrowheads="1"/>
              </p:cNvSpPr>
              <p:nvPr/>
            </p:nvSpPr>
            <p:spPr bwMode="auto">
              <a:xfrm>
                <a:off x="3264" y="1337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</a:p>
            </p:txBody>
          </p:sp>
          <p:sp>
            <p:nvSpPr>
              <p:cNvPr id="37941" name="Text Box 55"/>
              <p:cNvSpPr txBox="1">
                <a:spLocks noChangeArrowheads="1"/>
              </p:cNvSpPr>
              <p:nvPr/>
            </p:nvSpPr>
            <p:spPr bwMode="auto">
              <a:xfrm>
                <a:off x="3264" y="368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</a:p>
            </p:txBody>
          </p:sp>
          <p:sp>
            <p:nvSpPr>
              <p:cNvPr id="37942" name="Line 56"/>
              <p:cNvSpPr>
                <a:spLocks noChangeShapeType="1"/>
              </p:cNvSpPr>
              <p:nvPr/>
            </p:nvSpPr>
            <p:spPr bwMode="auto">
              <a:xfrm flipH="1">
                <a:off x="3072" y="1479"/>
                <a:ext cx="528" cy="489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43" name="Line 57"/>
              <p:cNvSpPr>
                <a:spLocks noChangeShapeType="1"/>
              </p:cNvSpPr>
              <p:nvPr/>
            </p:nvSpPr>
            <p:spPr bwMode="auto">
              <a:xfrm flipV="1">
                <a:off x="3600" y="288"/>
                <a:ext cx="0" cy="120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44" name="Line 58"/>
              <p:cNvSpPr>
                <a:spLocks noChangeShapeType="1"/>
              </p:cNvSpPr>
              <p:nvPr/>
            </p:nvSpPr>
            <p:spPr bwMode="auto">
              <a:xfrm flipV="1">
                <a:off x="3600" y="1488"/>
                <a:ext cx="912" cy="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10683" name="Line 59"/>
          <p:cNvSpPr>
            <a:spLocks noChangeShapeType="1"/>
          </p:cNvSpPr>
          <p:nvPr/>
        </p:nvSpPr>
        <p:spPr bwMode="auto">
          <a:xfrm flipV="1">
            <a:off x="5200650" y="1738313"/>
            <a:ext cx="1676400" cy="1295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4" name="Line 60"/>
          <p:cNvSpPr>
            <a:spLocks noChangeShapeType="1"/>
          </p:cNvSpPr>
          <p:nvPr/>
        </p:nvSpPr>
        <p:spPr bwMode="auto">
          <a:xfrm flipV="1">
            <a:off x="6115050" y="1738313"/>
            <a:ext cx="762000" cy="1295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5" name="Line 61"/>
          <p:cNvSpPr>
            <a:spLocks noChangeShapeType="1"/>
          </p:cNvSpPr>
          <p:nvPr/>
        </p:nvSpPr>
        <p:spPr bwMode="auto">
          <a:xfrm>
            <a:off x="6953250" y="1738313"/>
            <a:ext cx="0" cy="1828800"/>
          </a:xfrm>
          <a:prstGeom prst="line">
            <a:avLst/>
          </a:prstGeom>
          <a:noFill/>
          <a:ln w="19050">
            <a:solidFill>
              <a:srgbClr val="FFCCFF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6" name="Line 62"/>
          <p:cNvSpPr>
            <a:spLocks noChangeShapeType="1"/>
          </p:cNvSpPr>
          <p:nvPr/>
        </p:nvSpPr>
        <p:spPr bwMode="auto">
          <a:xfrm flipH="1">
            <a:off x="6953250" y="3033713"/>
            <a:ext cx="609600" cy="533400"/>
          </a:xfrm>
          <a:prstGeom prst="line">
            <a:avLst/>
          </a:prstGeom>
          <a:noFill/>
          <a:ln w="19050">
            <a:solidFill>
              <a:srgbClr val="FFCCFF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7" name="Line 63"/>
          <p:cNvSpPr>
            <a:spLocks noChangeShapeType="1"/>
          </p:cNvSpPr>
          <p:nvPr/>
        </p:nvSpPr>
        <p:spPr bwMode="auto">
          <a:xfrm>
            <a:off x="4654550" y="3552825"/>
            <a:ext cx="2298700" cy="0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8" name="Line 64"/>
          <p:cNvSpPr>
            <a:spLocks noChangeShapeType="1"/>
          </p:cNvSpPr>
          <p:nvPr/>
        </p:nvSpPr>
        <p:spPr bwMode="auto">
          <a:xfrm flipV="1">
            <a:off x="4953000" y="3257550"/>
            <a:ext cx="890588" cy="4763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9" name="Line 65"/>
          <p:cNvSpPr>
            <a:spLocks noChangeShapeType="1"/>
          </p:cNvSpPr>
          <p:nvPr/>
        </p:nvSpPr>
        <p:spPr bwMode="auto">
          <a:xfrm>
            <a:off x="5870575" y="3262313"/>
            <a:ext cx="1416050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90" name="Oval 66"/>
          <p:cNvSpPr>
            <a:spLocks noChangeArrowheads="1"/>
          </p:cNvSpPr>
          <p:nvPr/>
        </p:nvSpPr>
        <p:spPr bwMode="auto">
          <a:xfrm>
            <a:off x="6842125" y="1614488"/>
            <a:ext cx="228600" cy="2286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10691" name="Object 67"/>
          <p:cNvGraphicFramePr>
            <a:graphicFrameLocks/>
          </p:cNvGraphicFramePr>
          <p:nvPr/>
        </p:nvGraphicFramePr>
        <p:xfrm>
          <a:off x="6156325" y="3763963"/>
          <a:ext cx="25987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4" name="公式" r:id="rId35" imgW="2500556" imgH="338235" progId="Equation.3">
                  <p:embed/>
                </p:oleObj>
              </mc:Choice>
              <mc:Fallback>
                <p:oleObj name="公式" r:id="rId35" imgW="2500556" imgH="33823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3763963"/>
                        <a:ext cx="25987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92" name="Line 68"/>
          <p:cNvSpPr>
            <a:spLocks noChangeShapeType="1"/>
          </p:cNvSpPr>
          <p:nvPr/>
        </p:nvSpPr>
        <p:spPr bwMode="auto">
          <a:xfrm>
            <a:off x="431800" y="2370138"/>
            <a:ext cx="719138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none" w="med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93" name="Text Box 69"/>
          <p:cNvSpPr txBox="1">
            <a:spLocks noChangeArrowheads="1"/>
          </p:cNvSpPr>
          <p:nvPr/>
        </p:nvSpPr>
        <p:spPr bwMode="auto">
          <a:xfrm>
            <a:off x="590883" y="439849"/>
            <a:ext cx="698500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zh-CN" sz="25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洛伦兹</a:t>
            </a:r>
            <a:r>
              <a:rPr kumimoji="1" lang="zh-CN" altLang="en-US" sz="25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坐标</a:t>
            </a:r>
            <a:r>
              <a:rPr kumimoji="1" lang="zh-CN" altLang="zh-CN" sz="25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变换</a:t>
            </a:r>
            <a:r>
              <a:rPr kumimoji="1" lang="zh-CN" altLang="en-US" sz="25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的一种推导方法</a:t>
            </a:r>
            <a:r>
              <a:rPr kumimoji="1" lang="en-US" altLang="zh-CN" sz="2500" b="1" dirty="0" smtClean="0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endParaRPr kumimoji="1" lang="en-US" altLang="zh-CN" sz="2500" b="1" dirty="0">
              <a:solidFill>
                <a:srgbClr val="EDFE4A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1162050" y="2006600"/>
          <a:ext cx="30416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5" name="Equation" r:id="rId37" imgW="1333500" imgH="279400" progId="Equation.DSMT4">
                  <p:embed/>
                </p:oleObj>
              </mc:Choice>
              <mc:Fallback>
                <p:oleObj name="Equation" r:id="rId37" imgW="13335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2006600"/>
                        <a:ext cx="3041650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370831" y="192230"/>
            <a:ext cx="4544569" cy="34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291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3000"/>
                                        <p:tgtEl>
                                          <p:spTgt spid="41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10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410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7" grpId="0" animBg="1"/>
      <p:bldP spid="410628" grpId="0" animBg="1"/>
      <p:bldP spid="410629" grpId="0" animBg="1"/>
      <p:bldP spid="410630" grpId="0" animBg="1"/>
      <p:bldP spid="410636" grpId="0" animBg="1"/>
      <p:bldP spid="410637" grpId="0" animBg="1"/>
      <p:bldP spid="410638" grpId="0" animBg="1"/>
      <p:bldP spid="410639" grpId="0" animBg="1"/>
      <p:bldP spid="410643" grpId="0" autoUpdateAnimBg="0"/>
      <p:bldP spid="410644" grpId="0"/>
      <p:bldP spid="410649" grpId="0" animBg="1"/>
      <p:bldP spid="410650" grpId="0"/>
      <p:bldP spid="410651" grpId="0" animBg="1" autoUpdateAnimBg="0"/>
      <p:bldP spid="410662" grpId="0" animBg="1"/>
      <p:bldP spid="410663" grpId="0" autoUpdateAnimBg="0"/>
      <p:bldP spid="410664" grpId="0" autoUpdateAnimBg="0"/>
      <p:bldP spid="410665" grpId="0" autoUpdateAnimBg="0"/>
      <p:bldP spid="410683" grpId="0" animBg="1"/>
      <p:bldP spid="410684" grpId="0" animBg="1"/>
      <p:bldP spid="410685" grpId="0" animBg="1"/>
      <p:bldP spid="410686" grpId="0" animBg="1"/>
      <p:bldP spid="410687" grpId="0" animBg="1"/>
      <p:bldP spid="410688" grpId="0" animBg="1"/>
      <p:bldP spid="410689" grpId="0" animBg="1"/>
      <p:bldP spid="410690" grpId="0" animBg="1"/>
      <p:bldP spid="410692" grpId="0" animBg="1"/>
      <p:bldP spid="41069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218" name="Text Box 2"/>
          <p:cNvSpPr txBox="1">
            <a:spLocks noChangeArrowheads="1"/>
          </p:cNvSpPr>
          <p:nvPr/>
        </p:nvSpPr>
        <p:spPr bwMode="auto">
          <a:xfrm>
            <a:off x="411163" y="332656"/>
            <a:ext cx="441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0"/>
              </a:spcBef>
              <a:buClr>
                <a:srgbClr val="33CC33"/>
              </a:buClr>
              <a:buFont typeface="Wingdings" panose="05000000000000000000" pitchFamily="2" charset="2"/>
              <a:buChar char="u"/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洛伦兹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坐标</a:t>
            </a:r>
            <a:r>
              <a:rPr kumimoji="1" lang="zh-CN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变换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式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的另一种</a:t>
            </a:r>
            <a:endParaRPr kumimoji="1" lang="en-US" altLang="zh-CN" sz="2400" b="1" dirty="0" smtClean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spcBef>
                <a:spcPts val="0"/>
              </a:spcBef>
              <a:buClr>
                <a:srgbClr val="33CC33"/>
              </a:buClr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推导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859338" y="404813"/>
            <a:ext cx="4230687" cy="3409950"/>
            <a:chOff x="3016" y="702"/>
            <a:chExt cx="2665" cy="2148"/>
          </a:xfrm>
        </p:grpSpPr>
        <p:sp>
          <p:nvSpPr>
            <p:cNvPr id="38924" name="Line 4"/>
            <p:cNvSpPr>
              <a:spLocks noChangeShapeType="1"/>
            </p:cNvSpPr>
            <p:nvPr/>
          </p:nvSpPr>
          <p:spPr bwMode="auto">
            <a:xfrm>
              <a:off x="3496" y="2183"/>
              <a:ext cx="192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5" name="Line 5"/>
            <p:cNvSpPr>
              <a:spLocks noChangeShapeType="1"/>
            </p:cNvSpPr>
            <p:nvPr/>
          </p:nvSpPr>
          <p:spPr bwMode="auto">
            <a:xfrm flipH="1">
              <a:off x="3016" y="2183"/>
              <a:ext cx="480" cy="47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6" name="Line 6"/>
            <p:cNvSpPr>
              <a:spLocks noChangeShapeType="1"/>
            </p:cNvSpPr>
            <p:nvPr/>
          </p:nvSpPr>
          <p:spPr bwMode="auto">
            <a:xfrm flipV="1">
              <a:off x="3496" y="782"/>
              <a:ext cx="0" cy="140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7" name="Text Box 7"/>
            <p:cNvSpPr txBox="1">
              <a:spLocks noChangeArrowheads="1"/>
            </p:cNvSpPr>
            <p:nvPr/>
          </p:nvSpPr>
          <p:spPr bwMode="auto">
            <a:xfrm>
              <a:off x="3400" y="2174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28" name="Text Box 8"/>
            <p:cNvSpPr txBox="1">
              <a:spLocks noChangeArrowheads="1"/>
            </p:cNvSpPr>
            <p:nvPr/>
          </p:nvSpPr>
          <p:spPr bwMode="auto">
            <a:xfrm>
              <a:off x="3112" y="2513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z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29" name="Text Box 9"/>
            <p:cNvSpPr txBox="1">
              <a:spLocks noChangeArrowheads="1"/>
            </p:cNvSpPr>
            <p:nvPr/>
          </p:nvSpPr>
          <p:spPr bwMode="auto">
            <a:xfrm>
              <a:off x="4830" y="2196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x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30" name="Text Box 10"/>
            <p:cNvSpPr txBox="1">
              <a:spLocks noChangeArrowheads="1"/>
            </p:cNvSpPr>
            <p:nvPr/>
          </p:nvSpPr>
          <p:spPr bwMode="auto">
            <a:xfrm>
              <a:off x="3544" y="737"/>
              <a:ext cx="2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y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31" name="Text Box 11"/>
            <p:cNvSpPr txBox="1">
              <a:spLocks noChangeArrowheads="1"/>
            </p:cNvSpPr>
            <p:nvPr/>
          </p:nvSpPr>
          <p:spPr bwMode="auto">
            <a:xfrm>
              <a:off x="3160" y="1017"/>
              <a:ext cx="28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32" name="Line 12"/>
            <p:cNvSpPr>
              <a:spLocks noChangeShapeType="1"/>
            </p:cNvSpPr>
            <p:nvPr/>
          </p:nvSpPr>
          <p:spPr bwMode="auto">
            <a:xfrm flipH="1">
              <a:off x="3448" y="2183"/>
              <a:ext cx="528" cy="474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3" name="Text Box 13"/>
            <p:cNvSpPr txBox="1">
              <a:spLocks noChangeArrowheads="1"/>
            </p:cNvSpPr>
            <p:nvPr/>
          </p:nvSpPr>
          <p:spPr bwMode="auto">
            <a:xfrm>
              <a:off x="3976" y="2177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9933"/>
                  </a:solidFill>
                  <a:latin typeface="Times New Roman" panose="02020603050405020304" pitchFamily="18" charset="0"/>
                </a:rPr>
                <a:t>O'</a:t>
              </a:r>
              <a:endParaRPr kumimoji="1" lang="en-US" altLang="zh-CN" sz="2400">
                <a:solidFill>
                  <a:srgbClr val="FF99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34" name="Text Box 14"/>
            <p:cNvSpPr txBox="1">
              <a:spLocks noChangeArrowheads="1"/>
            </p:cNvSpPr>
            <p:nvPr/>
          </p:nvSpPr>
          <p:spPr bwMode="auto">
            <a:xfrm>
              <a:off x="3560" y="2523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9933"/>
                  </a:solidFill>
                  <a:latin typeface="Times New Roman" panose="02020603050405020304" pitchFamily="18" charset="0"/>
                </a:rPr>
                <a:t>z'</a:t>
              </a:r>
              <a:endParaRPr kumimoji="1" lang="en-US" altLang="zh-CN" sz="2400">
                <a:solidFill>
                  <a:srgbClr val="FF99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35" name="Text Box 15"/>
            <p:cNvSpPr txBox="1">
              <a:spLocks noChangeArrowheads="1"/>
            </p:cNvSpPr>
            <p:nvPr/>
          </p:nvSpPr>
          <p:spPr bwMode="auto">
            <a:xfrm>
              <a:off x="5012" y="2196"/>
              <a:ext cx="4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rgbClr val="FF9933"/>
                  </a:solidFill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800" b="1" i="1">
                  <a:solidFill>
                    <a:srgbClr val="FF9933"/>
                  </a:solidFill>
                  <a:latin typeface="Times New Roman" panose="02020603050405020304" pitchFamily="18" charset="0"/>
                </a:rPr>
                <a:t>x'</a:t>
              </a:r>
              <a:r>
                <a:rPr kumimoji="1" lang="en-US" altLang="zh-CN" sz="2800" b="1">
                  <a:solidFill>
                    <a:srgbClr val="FF9933"/>
                  </a:solidFill>
                  <a:latin typeface="Times New Roman" panose="02020603050405020304" pitchFamily="18" charset="0"/>
                </a:rPr>
                <a:t>)</a:t>
              </a:r>
              <a:endParaRPr kumimoji="1" lang="en-US" altLang="zh-CN" sz="2400">
                <a:solidFill>
                  <a:srgbClr val="FF99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36" name="Text Box 16"/>
            <p:cNvSpPr txBox="1">
              <a:spLocks noChangeArrowheads="1"/>
            </p:cNvSpPr>
            <p:nvPr/>
          </p:nvSpPr>
          <p:spPr bwMode="auto">
            <a:xfrm>
              <a:off x="4024" y="737"/>
              <a:ext cx="2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9933"/>
                  </a:solidFill>
                  <a:latin typeface="Times New Roman" panose="02020603050405020304" pitchFamily="18" charset="0"/>
                </a:rPr>
                <a:t>y'</a:t>
              </a:r>
              <a:endParaRPr kumimoji="1" lang="en-US" altLang="zh-CN" sz="2400">
                <a:solidFill>
                  <a:srgbClr val="FF99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37" name="Text Box 17"/>
            <p:cNvSpPr txBox="1">
              <a:spLocks noChangeArrowheads="1"/>
            </p:cNvSpPr>
            <p:nvPr/>
          </p:nvSpPr>
          <p:spPr bwMode="auto">
            <a:xfrm>
              <a:off x="3640" y="1026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9933"/>
                  </a:solidFill>
                  <a:latin typeface="Times New Roman" panose="02020603050405020304" pitchFamily="18" charset="0"/>
                </a:rPr>
                <a:t>S'</a:t>
              </a:r>
              <a:endParaRPr kumimoji="1" lang="en-US" altLang="zh-CN" sz="2400">
                <a:solidFill>
                  <a:srgbClr val="FF99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38" name="Line 18"/>
            <p:cNvSpPr>
              <a:spLocks noChangeShapeType="1"/>
            </p:cNvSpPr>
            <p:nvPr/>
          </p:nvSpPr>
          <p:spPr bwMode="auto">
            <a:xfrm flipV="1">
              <a:off x="3976" y="785"/>
              <a:ext cx="0" cy="1401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939" name="Group 19"/>
            <p:cNvGrpSpPr>
              <a:grpSpLocks/>
            </p:cNvGrpSpPr>
            <p:nvPr/>
          </p:nvGrpSpPr>
          <p:grpSpPr bwMode="auto">
            <a:xfrm>
              <a:off x="3976" y="1025"/>
              <a:ext cx="586" cy="336"/>
              <a:chOff x="4560" y="2304"/>
              <a:chExt cx="586" cy="336"/>
            </a:xfrm>
          </p:grpSpPr>
          <p:sp>
            <p:nvSpPr>
              <p:cNvPr id="38950" name="Line 20"/>
              <p:cNvSpPr>
                <a:spLocks noChangeShapeType="1"/>
              </p:cNvSpPr>
              <p:nvPr/>
            </p:nvSpPr>
            <p:spPr bwMode="auto">
              <a:xfrm>
                <a:off x="4560" y="2640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8951" name="Group 21"/>
              <p:cNvGrpSpPr>
                <a:grpSpLocks/>
              </p:cNvGrpSpPr>
              <p:nvPr/>
            </p:nvGrpSpPr>
            <p:grpSpPr bwMode="auto">
              <a:xfrm>
                <a:off x="4896" y="2304"/>
                <a:ext cx="250" cy="327"/>
                <a:chOff x="4742" y="2106"/>
                <a:chExt cx="250" cy="327"/>
              </a:xfrm>
            </p:grpSpPr>
            <p:sp>
              <p:nvSpPr>
                <p:cNvPr id="3895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4742" y="2106"/>
                  <a:ext cx="24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 i="1">
                      <a:solidFill>
                        <a:schemeClr val="bg1"/>
                      </a:solidFill>
                      <a:latin typeface="Times New Roman" panose="02020603050405020304" pitchFamily="18" charset="0"/>
                    </a:rPr>
                    <a:t>u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53" name="Line 23"/>
                <p:cNvSpPr>
                  <a:spLocks noChangeShapeType="1"/>
                </p:cNvSpPr>
                <p:nvPr/>
              </p:nvSpPr>
              <p:spPr bwMode="auto">
                <a:xfrm>
                  <a:off x="4752" y="216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8940" name="Oval 24"/>
            <p:cNvSpPr>
              <a:spLocks noChangeArrowheads="1"/>
            </p:cNvSpPr>
            <p:nvPr/>
          </p:nvSpPr>
          <p:spPr bwMode="auto">
            <a:xfrm>
              <a:off x="4828" y="1330"/>
              <a:ext cx="144" cy="147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41" name="Text Box 25"/>
            <p:cNvSpPr txBox="1">
              <a:spLocks noChangeArrowheads="1"/>
            </p:cNvSpPr>
            <p:nvPr/>
          </p:nvSpPr>
          <p:spPr bwMode="auto">
            <a:xfrm>
              <a:off x="4991" y="1265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P</a:t>
              </a:r>
              <a:endPara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42" name="Text Box 26"/>
            <p:cNvSpPr txBox="1">
              <a:spLocks noChangeArrowheads="1"/>
            </p:cNvSpPr>
            <p:nvPr/>
          </p:nvSpPr>
          <p:spPr bwMode="auto">
            <a:xfrm>
              <a:off x="4652" y="702"/>
              <a:ext cx="76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x,y,z,t</a:t>
              </a:r>
              <a:r>
                <a:rPr kumimoji="1"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)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43" name="Text Box 27"/>
            <p:cNvSpPr txBox="1">
              <a:spLocks noChangeArrowheads="1"/>
            </p:cNvSpPr>
            <p:nvPr/>
          </p:nvSpPr>
          <p:spPr bwMode="auto">
            <a:xfrm>
              <a:off x="4632" y="996"/>
              <a:ext cx="10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x',y',z',t'</a:t>
              </a:r>
              <a:r>
                <a:rPr kumimoji="1"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)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44" name="Line 28"/>
            <p:cNvSpPr>
              <a:spLocks noChangeShapeType="1"/>
            </p:cNvSpPr>
            <p:nvPr/>
          </p:nvSpPr>
          <p:spPr bwMode="auto">
            <a:xfrm>
              <a:off x="3978" y="2185"/>
              <a:ext cx="1056" cy="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5" name="Line 29"/>
            <p:cNvSpPr>
              <a:spLocks noChangeShapeType="1"/>
            </p:cNvSpPr>
            <p:nvPr/>
          </p:nvSpPr>
          <p:spPr bwMode="auto">
            <a:xfrm flipV="1">
              <a:off x="3502" y="1401"/>
              <a:ext cx="1392" cy="76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6" name="Line 30"/>
            <p:cNvSpPr>
              <a:spLocks noChangeShapeType="1"/>
            </p:cNvSpPr>
            <p:nvPr/>
          </p:nvSpPr>
          <p:spPr bwMode="auto">
            <a:xfrm flipV="1">
              <a:off x="3981" y="1407"/>
              <a:ext cx="912" cy="76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7" name="Line 31"/>
            <p:cNvSpPr>
              <a:spLocks noChangeShapeType="1"/>
            </p:cNvSpPr>
            <p:nvPr/>
          </p:nvSpPr>
          <p:spPr bwMode="auto">
            <a:xfrm>
              <a:off x="3499" y="2185"/>
              <a:ext cx="480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8948" name="Object 4"/>
            <p:cNvGraphicFramePr>
              <a:graphicFrameLocks noChangeAspect="1"/>
            </p:cNvGraphicFramePr>
            <p:nvPr/>
          </p:nvGraphicFramePr>
          <p:xfrm>
            <a:off x="3736" y="1553"/>
            <a:ext cx="336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78" name="Equation" r:id="rId3" imgW="33159" imgH="71438" progId="Equation.3">
                    <p:embed/>
                  </p:oleObj>
                </mc:Choice>
                <mc:Fallback>
                  <p:oleObj name="Equation" r:id="rId3" imgW="33159" imgH="71438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6" y="1553"/>
                          <a:ext cx="336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9" name="Object 5"/>
            <p:cNvGraphicFramePr>
              <a:graphicFrameLocks noChangeAspect="1"/>
            </p:cNvGraphicFramePr>
            <p:nvPr/>
          </p:nvGraphicFramePr>
          <p:xfrm>
            <a:off x="4404" y="1793"/>
            <a:ext cx="336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79" name="Equation" r:id="rId5" imgW="71681" imgH="71438" progId="Equation.3">
                    <p:embed/>
                  </p:oleObj>
                </mc:Choice>
                <mc:Fallback>
                  <p:oleObj name="Equation" r:id="rId5" imgW="71681" imgH="71438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4" y="1793"/>
                          <a:ext cx="336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29250" name="Rectangle 34"/>
          <p:cNvSpPr>
            <a:spLocks noChangeArrowheads="1"/>
          </p:cNvSpPr>
          <p:nvPr/>
        </p:nvSpPr>
        <p:spPr bwMode="auto">
          <a:xfrm>
            <a:off x="760413" y="10795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时空变换关系必须满足</a:t>
            </a:r>
          </a:p>
        </p:txBody>
      </p:sp>
      <p:sp>
        <p:nvSpPr>
          <p:cNvPr id="1929251" name="Rectangle 35"/>
          <p:cNvSpPr>
            <a:spLocks noChangeArrowheads="1"/>
          </p:cNvSpPr>
          <p:nvPr/>
        </p:nvSpPr>
        <p:spPr bwMode="auto">
          <a:xfrm>
            <a:off x="1042988" y="1598613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两个基本假设</a:t>
            </a:r>
          </a:p>
        </p:txBody>
      </p:sp>
      <p:sp>
        <p:nvSpPr>
          <p:cNvPr id="1929252" name="Rectangle 36"/>
          <p:cNvSpPr>
            <a:spLocks noChangeArrowheads="1"/>
          </p:cNvSpPr>
          <p:nvPr/>
        </p:nvSpPr>
        <p:spPr bwMode="auto">
          <a:xfrm>
            <a:off x="1044575" y="2063750"/>
            <a:ext cx="3887788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当质点速率远小于真空中的光速，新时空变换能退化到伽利略变换</a:t>
            </a:r>
          </a:p>
        </p:txBody>
      </p:sp>
      <p:sp>
        <p:nvSpPr>
          <p:cNvPr id="1929253" name="Rectangle 37"/>
          <p:cNvSpPr>
            <a:spLocks noChangeArrowheads="1"/>
          </p:cNvSpPr>
          <p:nvPr/>
        </p:nvSpPr>
        <p:spPr bwMode="auto">
          <a:xfrm>
            <a:off x="765175" y="5157788"/>
            <a:ext cx="5894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对惯性系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S'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，根据光速不变原理，有</a:t>
            </a:r>
          </a:p>
        </p:txBody>
      </p:sp>
      <p:graphicFrame>
        <p:nvGraphicFramePr>
          <p:cNvPr id="1929254" name="Object 2"/>
          <p:cNvGraphicFramePr>
            <a:graphicFrameLocks/>
          </p:cNvGraphicFramePr>
          <p:nvPr/>
        </p:nvGraphicFramePr>
        <p:xfrm>
          <a:off x="2687638" y="5694363"/>
          <a:ext cx="34686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80" name="公式" r:id="rId7" imgW="3367071" imgH="376140" progId="Equation.3">
                  <p:embed/>
                </p:oleObj>
              </mc:Choice>
              <mc:Fallback>
                <p:oleObj name="公式" r:id="rId7" imgW="3367071" imgH="37614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694363"/>
                        <a:ext cx="3468687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9255" name="Rectangle 39"/>
          <p:cNvSpPr>
            <a:spLocks noChangeArrowheads="1"/>
          </p:cNvSpPr>
          <p:nvPr/>
        </p:nvSpPr>
        <p:spPr bwMode="auto">
          <a:xfrm>
            <a:off x="712788" y="614045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在两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个惯性参考系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中两者形式完全相同</a:t>
            </a:r>
          </a:p>
        </p:txBody>
      </p:sp>
      <p:graphicFrame>
        <p:nvGraphicFramePr>
          <p:cNvPr id="1929257" name="Object 3"/>
          <p:cNvGraphicFramePr>
            <a:graphicFrameLocks/>
          </p:cNvGraphicFramePr>
          <p:nvPr/>
        </p:nvGraphicFramePr>
        <p:xfrm>
          <a:off x="1749425" y="4652963"/>
          <a:ext cx="310991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81" name="公式" r:id="rId9" imgW="3005251" imgH="376140" progId="Equation.3">
                  <p:embed/>
                </p:oleObj>
              </mc:Choice>
              <mc:Fallback>
                <p:oleObj name="公式" r:id="rId9" imgW="3005251" imgH="37614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4652963"/>
                        <a:ext cx="310991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730250" y="3716338"/>
            <a:ext cx="84042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设想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t=t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'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=0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时刻，自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与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'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重合处发出一个光信号，此后这个光信号就在空间传播，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时刻，对惯性系 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有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29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29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192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300"/>
                                        <p:tgtEl>
                                          <p:spTgt spid="192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92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929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929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2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300"/>
                                        <p:tgtEl>
                                          <p:spTgt spid="192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9218" grpId="0" autoUpdateAnimBg="0"/>
      <p:bldP spid="1929250" grpId="0" autoUpdateAnimBg="0"/>
      <p:bldP spid="1929251" grpId="0" autoUpdateAnimBg="0"/>
      <p:bldP spid="1929252" grpId="0" autoUpdateAnimBg="0"/>
      <p:bldP spid="1929253" grpId="0" autoUpdateAnimBg="0"/>
      <p:bldP spid="1929255" grpId="0" autoUpdateAnimBg="0"/>
      <p:bldP spid="4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419872" y="188640"/>
            <a:ext cx="28804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3200" b="1" dirty="0" smtClean="0">
                <a:solidFill>
                  <a:srgbClr val="00FFFF"/>
                </a:solidFill>
              </a:rPr>
              <a:t>要点回顾</a:t>
            </a:r>
            <a:r>
              <a:rPr kumimoji="1" lang="en-US" altLang="zh-CN" sz="3200" b="1" dirty="0" smtClean="0">
                <a:solidFill>
                  <a:srgbClr val="00FFFF"/>
                </a:solidFill>
              </a:rPr>
              <a:t> </a:t>
            </a:r>
            <a:endParaRPr kumimoji="1" lang="en-US" altLang="zh-CN" sz="3200" b="1" dirty="0">
              <a:solidFill>
                <a:srgbClr val="00FFFF"/>
              </a:solidFill>
            </a:endParaRPr>
          </a:p>
        </p:txBody>
      </p:sp>
      <p:graphicFrame>
        <p:nvGraphicFramePr>
          <p:cNvPr id="3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766908"/>
              </p:ext>
            </p:extLst>
          </p:nvPr>
        </p:nvGraphicFramePr>
        <p:xfrm>
          <a:off x="2484463" y="2635374"/>
          <a:ext cx="3135312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4" name="公式" r:id="rId3" imgW="2909676" imgH="185640" progId="Equation.3">
                  <p:embed/>
                </p:oleObj>
              </mc:Choice>
              <mc:Fallback>
                <p:oleObj name="公式" r:id="rId3" imgW="2909676" imgH="185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63" y="2635374"/>
                        <a:ext cx="3135312" cy="3143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85775" y="1439986"/>
            <a:ext cx="812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光速不变原理  </a:t>
            </a:r>
            <a:r>
              <a:rPr kumimoji="1" lang="en-US" altLang="zh-CN" sz="2000" b="1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(Principle of the constancy of the speed of light)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3275" y="1962274"/>
            <a:ext cx="8166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在所有的惯性系中，光在真空中的传播速率具有相同的值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4704"/>
            <a:ext cx="894715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zh-CN" altLang="en-US" sz="28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狭</a:t>
            </a:r>
            <a:r>
              <a:rPr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</a:rPr>
              <a:t>义相对论的两个基本假设</a:t>
            </a:r>
            <a:endParaRPr lang="en-US" altLang="zh-CN" sz="3200" b="1" dirty="0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4863" y="3111624"/>
            <a:ext cx="307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包括两个意思：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71800" y="3111624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光速不随观察者的运动而变化 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771800" y="3645024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光速不随光源的运动而变化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67955" y="5631011"/>
            <a:ext cx="7162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所有惯性系都完全处于平等地位，没有任何理由选某一个参考系并把它置于特殊的与众不同的地位。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20242" y="4627711"/>
            <a:ext cx="838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2.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相对性原理</a:t>
            </a:r>
            <a:r>
              <a:rPr kumimoji="1" lang="zh-CN" altLang="en-US" sz="2400" b="1" dirty="0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kumimoji="1" lang="en-US" altLang="zh-CN" sz="2400" b="1" dirty="0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Principle of relativity</a:t>
            </a:r>
            <a:r>
              <a:rPr kumimoji="1" lang="zh-CN" altLang="en-US" sz="2400" b="1" dirty="0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025092" y="5157936"/>
            <a:ext cx="731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一切物理规律在所有惯性系中具有相同的形式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72643" y="4149080"/>
            <a:ext cx="6043574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光速不变原理与伽利略速度变换针锋相对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688681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85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183857"/>
              </p:ext>
            </p:extLst>
          </p:nvPr>
        </p:nvGraphicFramePr>
        <p:xfrm>
          <a:off x="1617464" y="2293938"/>
          <a:ext cx="353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7" name="公式" r:id="rId3" imgW="1576501" imgH="128782" progId="Equation.3">
                  <p:embed/>
                </p:oleObj>
              </mc:Choice>
              <mc:Fallback>
                <p:oleObj name="公式" r:id="rId3" imgW="1576501" imgH="12878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464" y="2293938"/>
                        <a:ext cx="353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47" name="Rectangle 3"/>
          <p:cNvSpPr>
            <a:spLocks noChangeArrowheads="1"/>
          </p:cNvSpPr>
          <p:nvPr/>
        </p:nvSpPr>
        <p:spPr bwMode="auto">
          <a:xfrm>
            <a:off x="755650" y="1628775"/>
            <a:ext cx="445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设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S'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系相对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系的速度为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</a:p>
        </p:txBody>
      </p:sp>
      <p:graphicFrame>
        <p:nvGraphicFramePr>
          <p:cNvPr id="2028548" name="Object 3"/>
          <p:cNvGraphicFramePr>
            <a:graphicFrameLocks/>
          </p:cNvGraphicFramePr>
          <p:nvPr/>
        </p:nvGraphicFramePr>
        <p:xfrm>
          <a:off x="455613" y="2947988"/>
          <a:ext cx="51958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8" name="公式" r:id="rId5" imgW="5100589" imgH="299843" progId="Equation.3">
                  <p:embed/>
                </p:oleObj>
              </mc:Choice>
              <mc:Fallback>
                <p:oleObj name="公式" r:id="rId5" imgW="5100589" imgH="299843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2947988"/>
                        <a:ext cx="51958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49" name="AutoShape 5"/>
          <p:cNvSpPr>
            <a:spLocks noChangeArrowheads="1"/>
          </p:cNvSpPr>
          <p:nvPr/>
        </p:nvSpPr>
        <p:spPr bwMode="auto">
          <a:xfrm>
            <a:off x="5715000" y="2954338"/>
            <a:ext cx="728663" cy="360362"/>
          </a:xfrm>
          <a:prstGeom prst="rightArrow">
            <a:avLst>
              <a:gd name="adj1" fmla="val 37444"/>
              <a:gd name="adj2" fmla="val 70556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285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209891"/>
              </p:ext>
            </p:extLst>
          </p:nvPr>
        </p:nvGraphicFramePr>
        <p:xfrm>
          <a:off x="1670050" y="4030712"/>
          <a:ext cx="45577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29" name="公式" r:id="rId7" imgW="2186036" imgH="109343" progId="Equation.3">
                  <p:embed/>
                </p:oleObj>
              </mc:Choice>
              <mc:Fallback>
                <p:oleObj name="公式" r:id="rId7" imgW="2186036" imgH="10934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4030712"/>
                        <a:ext cx="45577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52" name="Rectangle 8"/>
          <p:cNvSpPr>
            <a:spLocks noChangeArrowheads="1"/>
          </p:cNvSpPr>
          <p:nvPr/>
        </p:nvSpPr>
        <p:spPr bwMode="auto">
          <a:xfrm>
            <a:off x="396528" y="225742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O’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点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28553" name="Rectangle 9"/>
          <p:cNvSpPr>
            <a:spLocks noChangeArrowheads="1"/>
          </p:cNvSpPr>
          <p:nvPr/>
        </p:nvSpPr>
        <p:spPr bwMode="auto">
          <a:xfrm>
            <a:off x="395536" y="3382963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kumimoji="1" lang="zh-CN" altLang="en-US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点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</a:p>
        </p:txBody>
      </p:sp>
      <p:sp>
        <p:nvSpPr>
          <p:cNvPr id="2028554" name="Line 10"/>
          <p:cNvSpPr>
            <a:spLocks noChangeShapeType="1"/>
          </p:cNvSpPr>
          <p:nvPr/>
        </p:nvSpPr>
        <p:spPr bwMode="auto">
          <a:xfrm>
            <a:off x="5803900" y="2403475"/>
            <a:ext cx="26670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8555" name="Oval 11"/>
          <p:cNvSpPr>
            <a:spLocks noChangeArrowheads="1"/>
          </p:cNvSpPr>
          <p:nvPr/>
        </p:nvSpPr>
        <p:spPr bwMode="auto">
          <a:xfrm>
            <a:off x="5724525" y="2327275"/>
            <a:ext cx="152400" cy="152400"/>
          </a:xfrm>
          <a:prstGeom prst="ellips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28556" name="Oval 12"/>
          <p:cNvSpPr>
            <a:spLocks noChangeArrowheads="1"/>
          </p:cNvSpPr>
          <p:nvPr/>
        </p:nvSpPr>
        <p:spPr bwMode="auto">
          <a:xfrm>
            <a:off x="6946900" y="2327275"/>
            <a:ext cx="152400" cy="152400"/>
          </a:xfrm>
          <a:prstGeom prst="ellipse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28557" name="Text Box 13"/>
          <p:cNvSpPr txBox="1">
            <a:spLocks noChangeArrowheads="1"/>
          </p:cNvSpPr>
          <p:nvPr/>
        </p:nvSpPr>
        <p:spPr bwMode="auto">
          <a:xfrm>
            <a:off x="7439025" y="1844675"/>
            <a:ext cx="852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(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x'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kumimoji="1" lang="en-US" altLang="zh-CN" sz="24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28558" name="Text Box 14"/>
          <p:cNvSpPr txBox="1">
            <a:spLocks noChangeArrowheads="1"/>
          </p:cNvSpPr>
          <p:nvPr/>
        </p:nvSpPr>
        <p:spPr bwMode="auto">
          <a:xfrm>
            <a:off x="5651500" y="184467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endParaRPr kumimoji="1" lang="en-US" altLang="zh-CN" sz="24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28559" name="Text Box 15"/>
          <p:cNvSpPr txBox="1">
            <a:spLocks noChangeArrowheads="1"/>
          </p:cNvSpPr>
          <p:nvPr/>
        </p:nvSpPr>
        <p:spPr bwMode="auto">
          <a:xfrm>
            <a:off x="6718300" y="18446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O'</a:t>
            </a:r>
            <a:endParaRPr kumimoji="1" lang="en-US" altLang="zh-CN" sz="24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28560" name="Line 16"/>
          <p:cNvSpPr>
            <a:spLocks noChangeShapeType="1"/>
          </p:cNvSpPr>
          <p:nvPr/>
        </p:nvSpPr>
        <p:spPr bwMode="auto">
          <a:xfrm>
            <a:off x="6661150" y="1700213"/>
            <a:ext cx="91440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28561" name="Object 6"/>
          <p:cNvGraphicFramePr>
            <a:graphicFrameLocks noChangeAspect="1"/>
          </p:cNvGraphicFramePr>
          <p:nvPr/>
        </p:nvGraphicFramePr>
        <p:xfrm>
          <a:off x="7669213" y="1484313"/>
          <a:ext cx="365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0" name="Equation" r:id="rId9" imgW="33159" imgH="52485" progId="Equation.3">
                  <p:embed/>
                </p:oleObj>
              </mc:Choice>
              <mc:Fallback>
                <p:oleObj name="Equation" r:id="rId9" imgW="33159" imgH="5248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3" y="1484313"/>
                        <a:ext cx="3651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62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414944"/>
              </p:ext>
            </p:extLst>
          </p:nvPr>
        </p:nvGraphicFramePr>
        <p:xfrm>
          <a:off x="7161213" y="3755628"/>
          <a:ext cx="165893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1" name="公式" r:id="rId11" imgW="1576501" imgH="738188" progId="Equation.3">
                  <p:embed/>
                </p:oleObj>
              </mc:Choice>
              <mc:Fallback>
                <p:oleObj name="公式" r:id="rId11" imgW="1576501" imgH="738188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3" y="3755628"/>
                        <a:ext cx="1658937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63" name="AutoShape 19"/>
          <p:cNvSpPr>
            <a:spLocks noChangeArrowheads="1"/>
          </p:cNvSpPr>
          <p:nvPr/>
        </p:nvSpPr>
        <p:spPr bwMode="auto">
          <a:xfrm>
            <a:off x="2916238" y="4741863"/>
            <a:ext cx="609600" cy="296862"/>
          </a:xfrm>
          <a:prstGeom prst="rightArrow">
            <a:avLst>
              <a:gd name="adj1" fmla="val 35935"/>
              <a:gd name="adj2" fmla="val 71121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28564" name="Object 8"/>
          <p:cNvGraphicFramePr>
            <a:graphicFrameLocks/>
          </p:cNvGraphicFramePr>
          <p:nvPr/>
        </p:nvGraphicFramePr>
        <p:xfrm>
          <a:off x="3779838" y="4800600"/>
          <a:ext cx="889000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2" name="公式" r:id="rId13" imgW="747534" imgH="138015" progId="Equation.3">
                  <p:embed/>
                </p:oleObj>
              </mc:Choice>
              <mc:Fallback>
                <p:oleObj name="公式" r:id="rId13" imgW="747534" imgH="13801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800600"/>
                        <a:ext cx="889000" cy="22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65" name="Object 9"/>
          <p:cNvGraphicFramePr>
            <a:graphicFrameLocks/>
          </p:cNvGraphicFramePr>
          <p:nvPr/>
        </p:nvGraphicFramePr>
        <p:xfrm>
          <a:off x="6407150" y="4679950"/>
          <a:ext cx="19812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3" name="公式" r:id="rId15" imgW="1890534" imgH="299843" progId="Equation.3">
                  <p:embed/>
                </p:oleObj>
              </mc:Choice>
              <mc:Fallback>
                <p:oleObj name="公式" r:id="rId15" imgW="1890534" imgH="299843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7150" y="4679950"/>
                        <a:ext cx="198120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66" name="Object 10"/>
          <p:cNvGraphicFramePr>
            <a:graphicFrameLocks/>
          </p:cNvGraphicFramePr>
          <p:nvPr/>
        </p:nvGraphicFramePr>
        <p:xfrm>
          <a:off x="6419850" y="5186363"/>
          <a:ext cx="16922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4" name="公式" r:id="rId17" imgW="1595519" imgH="224032" progId="Equation.3">
                  <p:embed/>
                </p:oleObj>
              </mc:Choice>
              <mc:Fallback>
                <p:oleObj name="公式" r:id="rId17" imgW="1595519" imgH="224032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9850" y="5186363"/>
                        <a:ext cx="169227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67" name="AutoShape 23"/>
          <p:cNvSpPr>
            <a:spLocks noChangeArrowheads="1"/>
          </p:cNvSpPr>
          <p:nvPr/>
        </p:nvSpPr>
        <p:spPr bwMode="auto">
          <a:xfrm>
            <a:off x="5076825" y="4751388"/>
            <a:ext cx="1008063" cy="280987"/>
          </a:xfrm>
          <a:prstGeom prst="rightArrow">
            <a:avLst>
              <a:gd name="adj1" fmla="val 38509"/>
              <a:gd name="adj2" fmla="val 110617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28568" name="Rectangle 24"/>
          <p:cNvSpPr>
            <a:spLocks noChangeArrowheads="1"/>
          </p:cNvSpPr>
          <p:nvPr/>
        </p:nvSpPr>
        <p:spPr bwMode="auto">
          <a:xfrm>
            <a:off x="6291263" y="4606925"/>
            <a:ext cx="2168525" cy="938213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2856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355967"/>
              </p:ext>
            </p:extLst>
          </p:nvPr>
        </p:nvGraphicFramePr>
        <p:xfrm>
          <a:off x="1520180" y="3397250"/>
          <a:ext cx="37719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5" name="公式" r:id="rId19" imgW="1690606" imgH="128782" progId="Equation.3">
                  <p:embed/>
                </p:oleObj>
              </mc:Choice>
              <mc:Fallback>
                <p:oleObj name="公式" r:id="rId19" imgW="1690606" imgH="12878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180" y="3397250"/>
                        <a:ext cx="37719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70" name="AutoShape 26"/>
          <p:cNvSpPr>
            <a:spLocks noChangeArrowheads="1"/>
          </p:cNvSpPr>
          <p:nvPr/>
        </p:nvSpPr>
        <p:spPr bwMode="auto">
          <a:xfrm>
            <a:off x="6443663" y="4066778"/>
            <a:ext cx="609600" cy="296862"/>
          </a:xfrm>
          <a:prstGeom prst="rightArrow">
            <a:avLst>
              <a:gd name="adj1" fmla="val 35935"/>
              <a:gd name="adj2" fmla="val 71121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28571" name="Object 12"/>
          <p:cNvGraphicFramePr>
            <a:graphicFrameLocks/>
          </p:cNvGraphicFramePr>
          <p:nvPr/>
        </p:nvGraphicFramePr>
        <p:xfrm>
          <a:off x="1149350" y="4462463"/>
          <a:ext cx="1012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6" name="公式" r:id="rId21" imgW="928931" imgH="738188" progId="Equation.3">
                  <p:embed/>
                </p:oleObj>
              </mc:Choice>
              <mc:Fallback>
                <p:oleObj name="公式" r:id="rId21" imgW="928931" imgH="738188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4462463"/>
                        <a:ext cx="10128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72" name="Object 13">
            <a:hlinkClick r:id="rId23" action="ppaction://hlinksldjump"/>
          </p:cNvPr>
          <p:cNvGraphicFramePr>
            <a:graphicFrameLocks/>
          </p:cNvGraphicFramePr>
          <p:nvPr/>
        </p:nvGraphicFramePr>
        <p:xfrm>
          <a:off x="900113" y="5300663"/>
          <a:ext cx="34686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7" name="公式" r:id="rId24" imgW="3367071" imgH="376140" progId="Equation.3">
                  <p:embed/>
                </p:oleObj>
              </mc:Choice>
              <mc:Fallback>
                <p:oleObj name="公式" r:id="rId24" imgW="3367071" imgH="37614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300663"/>
                        <a:ext cx="3468687" cy="47148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rgbClr val="FF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73" name="Object 14"/>
          <p:cNvGraphicFramePr>
            <a:graphicFrameLocks/>
          </p:cNvGraphicFramePr>
          <p:nvPr/>
        </p:nvGraphicFramePr>
        <p:xfrm>
          <a:off x="1258888" y="5900738"/>
          <a:ext cx="64801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8" name="公式" r:id="rId26" imgW="2271859" imgH="138015" progId="Equation.3">
                  <p:embed/>
                </p:oleObj>
              </mc:Choice>
              <mc:Fallback>
                <p:oleObj name="公式" r:id="rId26" imgW="2271859" imgH="13801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900738"/>
                        <a:ext cx="6480175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74" name="Object 15"/>
          <p:cNvGraphicFramePr>
            <a:graphicFrameLocks/>
          </p:cNvGraphicFramePr>
          <p:nvPr/>
        </p:nvGraphicFramePr>
        <p:xfrm>
          <a:off x="3902075" y="765175"/>
          <a:ext cx="15335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39" name="公式" r:id="rId28" imgW="1442891" imgH="224032" progId="Equation.3">
                  <p:embed/>
                </p:oleObj>
              </mc:Choice>
              <mc:Fallback>
                <p:oleObj name="公式" r:id="rId28" imgW="1442891" imgH="224032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765175"/>
                        <a:ext cx="15335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75" name="Rectangle 31"/>
          <p:cNvSpPr>
            <a:spLocks noChangeArrowheads="1"/>
          </p:cNvSpPr>
          <p:nvPr/>
        </p:nvSpPr>
        <p:spPr bwMode="auto">
          <a:xfrm>
            <a:off x="765175" y="1100138"/>
            <a:ext cx="287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变换关系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线性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</a:p>
        </p:txBody>
      </p:sp>
      <p:graphicFrame>
        <p:nvGraphicFramePr>
          <p:cNvPr id="2028576" name="Object 16"/>
          <p:cNvGraphicFramePr>
            <a:graphicFrameLocks/>
          </p:cNvGraphicFramePr>
          <p:nvPr/>
        </p:nvGraphicFramePr>
        <p:xfrm>
          <a:off x="3908425" y="1154113"/>
          <a:ext cx="167163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40" name="公式" r:id="rId30" imgW="1585766" imgH="224032" progId="Equation.3">
                  <p:embed/>
                </p:oleObj>
              </mc:Choice>
              <mc:Fallback>
                <p:oleObj name="公式" r:id="rId30" imgW="1585766" imgH="224032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8425" y="1154113"/>
                        <a:ext cx="1671638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77" name="Text Box 33"/>
          <p:cNvSpPr txBox="1">
            <a:spLocks noChangeArrowheads="1"/>
          </p:cNvSpPr>
          <p:nvPr/>
        </p:nvSpPr>
        <p:spPr bwMode="auto">
          <a:xfrm>
            <a:off x="5570538" y="827088"/>
            <a:ext cx="27225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1">
                <a:solidFill>
                  <a:srgbClr val="00CC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a </a:t>
            </a:r>
            <a:r>
              <a:rPr kumimoji="1" lang="en-US" altLang="zh-CN" sz="2800" b="1" i="1">
                <a:solidFill>
                  <a:srgbClr val="00CC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,b ,d ,e</a:t>
            </a:r>
            <a:r>
              <a:rPr kumimoji="1" lang="en-US" altLang="zh-CN" sz="2800" b="1" i="1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待定系数</a:t>
            </a:r>
          </a:p>
        </p:txBody>
      </p:sp>
      <p:sp>
        <p:nvSpPr>
          <p:cNvPr id="2028578" name="Text Box 34"/>
          <p:cNvSpPr txBox="1">
            <a:spLocks noChangeArrowheads="1"/>
          </p:cNvSpPr>
          <p:nvPr/>
        </p:nvSpPr>
        <p:spPr bwMode="auto">
          <a:xfrm>
            <a:off x="179388" y="293688"/>
            <a:ext cx="86391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由于事件在两个坐标系中的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时空坐标是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一一对应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的，</a:t>
            </a:r>
            <a:r>
              <a:rPr kumimoji="1" lang="zh-CN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洛伦兹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坐标</a:t>
            </a:r>
            <a:r>
              <a:rPr kumimoji="1" lang="zh-CN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变换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式应具有以下形式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465888" y="2601913"/>
          <a:ext cx="17589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41" name="Equation" r:id="rId32" imgW="1040948" imgH="660113" progId="Equation.DSMT4">
                  <p:embed/>
                </p:oleObj>
              </mc:Choice>
              <mc:Fallback>
                <p:oleObj name="Equation" r:id="rId32" imgW="1040948" imgH="660113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5888" y="2601913"/>
                        <a:ext cx="175895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AutoShape 26"/>
          <p:cNvSpPr>
            <a:spLocks noChangeArrowheads="1"/>
          </p:cNvSpPr>
          <p:nvPr/>
        </p:nvSpPr>
        <p:spPr bwMode="auto">
          <a:xfrm rot="5400000">
            <a:off x="2436812" y="3740151"/>
            <a:ext cx="352425" cy="374650"/>
          </a:xfrm>
          <a:prstGeom prst="rightArrow">
            <a:avLst>
              <a:gd name="adj1" fmla="val 35935"/>
              <a:gd name="adj2" fmla="val 71120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300"/>
                                        <p:tgtEl>
                                          <p:spTgt spid="2028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2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2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2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28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202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2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2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500"/>
                                        <p:tgtEl>
                                          <p:spTgt spid="202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2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02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028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28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02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02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28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028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028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028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028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02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02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0" fill="hold"/>
                                        <p:tgtEl>
                                          <p:spTgt spid="2028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0" fill="hold"/>
                                        <p:tgtEl>
                                          <p:spTgt spid="2028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202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02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8547" grpId="0" autoUpdateAnimBg="0"/>
      <p:bldP spid="2028549" grpId="0" animBg="1"/>
      <p:bldP spid="2028552" grpId="0" autoUpdateAnimBg="0"/>
      <p:bldP spid="2028553" grpId="0" autoUpdateAnimBg="0"/>
      <p:bldP spid="2028554" grpId="0" animBg="1"/>
      <p:bldP spid="2028555" grpId="0" animBg="1"/>
      <p:bldP spid="2028556" grpId="0" animBg="1"/>
      <p:bldP spid="2028557" grpId="0" autoUpdateAnimBg="0"/>
      <p:bldP spid="2028558" grpId="0" autoUpdateAnimBg="0"/>
      <p:bldP spid="2028559" grpId="0" autoUpdateAnimBg="0"/>
      <p:bldP spid="2028560" grpId="0" animBg="1"/>
      <p:bldP spid="2028563" grpId="0" animBg="1"/>
      <p:bldP spid="2028567" grpId="0" animBg="1"/>
      <p:bldP spid="2028568" grpId="0" animBg="1"/>
      <p:bldP spid="2028570" grpId="0" animBg="1"/>
      <p:bldP spid="2028575" grpId="0" autoUpdateAnimBg="0"/>
      <p:bldP spid="2028577" grpId="0"/>
      <p:bldP spid="2028578" grpId="0" autoUpdateAnimBg="0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267" name="AutoShape 3"/>
          <p:cNvSpPr>
            <a:spLocks/>
          </p:cNvSpPr>
          <p:nvPr/>
        </p:nvSpPr>
        <p:spPr bwMode="auto">
          <a:xfrm>
            <a:off x="392113" y="620713"/>
            <a:ext cx="127000" cy="1223962"/>
          </a:xfrm>
          <a:prstGeom prst="leftBrace">
            <a:avLst>
              <a:gd name="adj1" fmla="val 80312"/>
              <a:gd name="adj2" fmla="val 50000"/>
            </a:avLst>
          </a:prstGeom>
          <a:noFill/>
          <a:ln w="22225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931268" name="Object 2"/>
          <p:cNvGraphicFramePr>
            <a:graphicFrameLocks noChangeAspect="1"/>
          </p:cNvGraphicFramePr>
          <p:nvPr/>
        </p:nvGraphicFramePr>
        <p:xfrm>
          <a:off x="684213" y="544513"/>
          <a:ext cx="7789862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5" name="公式" r:id="rId3" imgW="3605034" imgH="328515" progId="Equation.3">
                  <p:embed/>
                </p:oleObj>
              </mc:Choice>
              <mc:Fallback>
                <p:oleObj name="公式" r:id="rId3" imgW="3605034" imgH="32851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44513"/>
                        <a:ext cx="7789862" cy="877887"/>
                      </a:xfrm>
                      <a:prstGeom prst="rect">
                        <a:avLst/>
                      </a:prstGeom>
                      <a:solidFill>
                        <a:srgbClr val="3333CC">
                          <a:alpha val="16078"/>
                        </a:srgbClr>
                      </a:solidFill>
                      <a:ln w="9525">
                        <a:solidFill>
                          <a:srgbClr val="FF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1269" name="Object 3"/>
          <p:cNvGraphicFramePr>
            <a:graphicFrameLocks/>
          </p:cNvGraphicFramePr>
          <p:nvPr/>
        </p:nvGraphicFramePr>
        <p:xfrm>
          <a:off x="608013" y="1628775"/>
          <a:ext cx="308768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6" name="公式" r:id="rId5" imgW="3005251" imgH="376140" progId="Equation.3">
                  <p:embed/>
                </p:oleObj>
              </mc:Choice>
              <mc:Fallback>
                <p:oleObj name="公式" r:id="rId5" imgW="3005251" imgH="37614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1628775"/>
                        <a:ext cx="3087687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1270" name="Rectangle 6"/>
          <p:cNvSpPr>
            <a:spLocks noChangeArrowheads="1"/>
          </p:cNvSpPr>
          <p:nvPr/>
        </p:nvSpPr>
        <p:spPr bwMode="auto">
          <a:xfrm>
            <a:off x="463550" y="2000250"/>
            <a:ext cx="416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比较两式，有</a:t>
            </a:r>
          </a:p>
        </p:txBody>
      </p:sp>
      <p:graphicFrame>
        <p:nvGraphicFramePr>
          <p:cNvPr id="1931271" name="Object 4"/>
          <p:cNvGraphicFramePr>
            <a:graphicFrameLocks/>
          </p:cNvGraphicFramePr>
          <p:nvPr/>
        </p:nvGraphicFramePr>
        <p:xfrm>
          <a:off x="952500" y="2497138"/>
          <a:ext cx="19605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7" name="公式" r:id="rId7" imgW="1881269" imgH="338235" progId="Equation.3">
                  <p:embed/>
                </p:oleObj>
              </mc:Choice>
              <mc:Fallback>
                <p:oleObj name="公式" r:id="rId7" imgW="1881269" imgH="33823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2497138"/>
                        <a:ext cx="1960563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1272" name="Object 5"/>
          <p:cNvGraphicFramePr>
            <a:graphicFrameLocks/>
          </p:cNvGraphicFramePr>
          <p:nvPr/>
        </p:nvGraphicFramePr>
        <p:xfrm>
          <a:off x="3481388" y="2286000"/>
          <a:ext cx="23145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8" name="公式" r:id="rId9" imgW="2233824" imgH="757140" progId="Equation.3">
                  <p:embed/>
                </p:oleObj>
              </mc:Choice>
              <mc:Fallback>
                <p:oleObj name="公式" r:id="rId9" imgW="2233824" imgH="75714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388" y="2286000"/>
                        <a:ext cx="231457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1273" name="Object 6"/>
          <p:cNvGraphicFramePr>
            <a:graphicFrameLocks/>
          </p:cNvGraphicFramePr>
          <p:nvPr/>
        </p:nvGraphicFramePr>
        <p:xfrm>
          <a:off x="6227763" y="2462213"/>
          <a:ext cx="25241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9" name="公式" r:id="rId11" imgW="2300141" imgH="357188" progId="Equation.3">
                  <p:embed/>
                </p:oleObj>
              </mc:Choice>
              <mc:Fallback>
                <p:oleObj name="公式" r:id="rId11" imgW="2300141" imgH="357188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462213"/>
                        <a:ext cx="25241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1274" name="Object 7"/>
          <p:cNvGraphicFramePr>
            <a:graphicFrameLocks/>
          </p:cNvGraphicFramePr>
          <p:nvPr/>
        </p:nvGraphicFramePr>
        <p:xfrm>
          <a:off x="646113" y="3122613"/>
          <a:ext cx="3529012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0" name="公式" r:id="rId13" imgW="1242964" imgH="366907" progId="Equation.3">
                  <p:embed/>
                </p:oleObj>
              </mc:Choice>
              <mc:Fallback>
                <p:oleObj name="公式" r:id="rId13" imgW="1242964" imgH="366907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3122613"/>
                        <a:ext cx="3529012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1275" name="Object 8"/>
          <p:cNvGraphicFramePr>
            <a:graphicFrameLocks/>
          </p:cNvGraphicFramePr>
          <p:nvPr/>
        </p:nvGraphicFramePr>
        <p:xfrm>
          <a:off x="4859338" y="3213100"/>
          <a:ext cx="40322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1" name="公式" r:id="rId15" imgW="1547731" imgH="366907" progId="Equation.3">
                  <p:embed/>
                </p:oleObj>
              </mc:Choice>
              <mc:Fallback>
                <p:oleObj name="公式" r:id="rId15" imgW="1547731" imgH="366907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213100"/>
                        <a:ext cx="40322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7" name="Object 13"/>
          <p:cNvGraphicFramePr>
            <a:graphicFrameLocks/>
          </p:cNvGraphicFramePr>
          <p:nvPr/>
        </p:nvGraphicFramePr>
        <p:xfrm>
          <a:off x="2503488" y="4394200"/>
          <a:ext cx="23177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2" name="公式" r:id="rId17" imgW="776304" imgH="109343" progId="Equation.3">
                  <p:embed/>
                </p:oleObj>
              </mc:Choice>
              <mc:Fallback>
                <p:oleObj name="公式" r:id="rId17" imgW="776304" imgH="109343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4394200"/>
                        <a:ext cx="2317750" cy="550863"/>
                      </a:xfrm>
                      <a:prstGeom prst="rect">
                        <a:avLst/>
                      </a:prstGeom>
                      <a:solidFill>
                        <a:srgbClr val="3333CC">
                          <a:alpha val="20000"/>
                        </a:srgbClr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8" name="Object 14"/>
          <p:cNvGraphicFramePr>
            <a:graphicFrameLocks/>
          </p:cNvGraphicFramePr>
          <p:nvPr/>
        </p:nvGraphicFramePr>
        <p:xfrm>
          <a:off x="5003800" y="4430713"/>
          <a:ext cx="187166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3" name="公式" r:id="rId19" imgW="604659" imgH="90390" progId="Equation.3">
                  <p:embed/>
                </p:oleObj>
              </mc:Choice>
              <mc:Fallback>
                <p:oleObj name="公式" r:id="rId19" imgW="604659" imgH="9039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430713"/>
                        <a:ext cx="1871663" cy="477837"/>
                      </a:xfrm>
                      <a:prstGeom prst="rect">
                        <a:avLst/>
                      </a:prstGeom>
                      <a:solidFill>
                        <a:srgbClr val="3333CC">
                          <a:alpha val="18823"/>
                        </a:srgbClr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1286" name="Line 22"/>
          <p:cNvSpPr>
            <a:spLocks noChangeShapeType="1"/>
          </p:cNvSpPr>
          <p:nvPr/>
        </p:nvSpPr>
        <p:spPr bwMode="auto">
          <a:xfrm flipH="1">
            <a:off x="2214563" y="2924175"/>
            <a:ext cx="1493837" cy="790575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1287" name="Line 23"/>
          <p:cNvSpPr>
            <a:spLocks noChangeShapeType="1"/>
          </p:cNvSpPr>
          <p:nvPr/>
        </p:nvSpPr>
        <p:spPr bwMode="auto">
          <a:xfrm flipH="1">
            <a:off x="5500688" y="2995613"/>
            <a:ext cx="1089025" cy="6477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1282700" y="5275263"/>
          <a:ext cx="1987550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4" name="Equation" r:id="rId21" imgW="799753" imgH="469696" progId="Equation.DSMT4">
                  <p:embed/>
                </p:oleObj>
              </mc:Choice>
              <mc:Fallback>
                <p:oleObj name="Equation" r:id="rId21" imgW="799753" imgH="469696" progId="Equation.DSMT4">
                  <p:embed/>
                  <p:pic>
                    <p:nvPicPr>
                      <p:cNvPr id="0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5275263"/>
                        <a:ext cx="1987550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3781425" y="5275263"/>
          <a:ext cx="1963738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5" name="Equation" r:id="rId23" imgW="825142" imgH="495085" progId="Equation.DSMT4">
                  <p:embed/>
                </p:oleObj>
              </mc:Choice>
              <mc:Fallback>
                <p:oleObj name="Equation" r:id="rId23" imgW="825142" imgH="495085" progId="Equation.DSMT4">
                  <p:embed/>
                  <p:pic>
                    <p:nvPicPr>
                      <p:cNvPr id="0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425" y="5275263"/>
                        <a:ext cx="1963738" cy="118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25"/>
          <p:cNvSpPr>
            <a:spLocks noChangeArrowheads="1"/>
          </p:cNvSpPr>
          <p:nvPr/>
        </p:nvSpPr>
        <p:spPr bwMode="auto">
          <a:xfrm>
            <a:off x="1119188" y="5311775"/>
            <a:ext cx="4821237" cy="111125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" name="AutoShape 19"/>
          <p:cNvSpPr>
            <a:spLocks noChangeArrowheads="1"/>
          </p:cNvSpPr>
          <p:nvPr/>
        </p:nvSpPr>
        <p:spPr bwMode="auto">
          <a:xfrm>
            <a:off x="420688" y="5719763"/>
            <a:ext cx="609600" cy="296862"/>
          </a:xfrm>
          <a:prstGeom prst="rightArrow">
            <a:avLst>
              <a:gd name="adj1" fmla="val 35935"/>
              <a:gd name="adj2" fmla="val 71121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" name="Text Box 69"/>
          <p:cNvSpPr txBox="1">
            <a:spLocks noChangeArrowheads="1"/>
          </p:cNvSpPr>
          <p:nvPr/>
        </p:nvSpPr>
        <p:spPr bwMode="auto">
          <a:xfrm>
            <a:off x="5999163" y="5600700"/>
            <a:ext cx="217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洛伦兹变换</a:t>
            </a:r>
            <a:endParaRPr kumimoji="1" lang="en-US" altLang="zh-CN" sz="2800" b="1">
              <a:solidFill>
                <a:srgbClr val="EDFE4A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93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93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3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93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3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3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1267" grpId="0" animBg="1"/>
      <p:bldP spid="1931270" grpId="0" autoUpdateAnimBg="0"/>
      <p:bldP spid="1931286" grpId="0" animBg="1"/>
      <p:bldP spid="1931287" grpId="0" animBg="1"/>
      <p:bldP spid="46" grpId="0" animBg="1"/>
      <p:bldP spid="47" grpId="0" animBg="1"/>
      <p:bldP spid="48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290" name="Text Box 2"/>
          <p:cNvSpPr txBox="1">
            <a:spLocks noChangeArrowheads="1"/>
          </p:cNvSpPr>
          <p:nvPr/>
        </p:nvSpPr>
        <p:spPr bwMode="auto">
          <a:xfrm>
            <a:off x="763588" y="550564"/>
            <a:ext cx="80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1932291" name="AutoShape 3"/>
          <p:cNvSpPr>
            <a:spLocks noChangeArrowheads="1"/>
          </p:cNvSpPr>
          <p:nvPr/>
        </p:nvSpPr>
        <p:spPr bwMode="auto">
          <a:xfrm>
            <a:off x="395288" y="641052"/>
            <a:ext cx="381000" cy="34925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932292" name="Rectangle 4"/>
          <p:cNvSpPr>
            <a:spLocks noChangeArrowheads="1"/>
          </p:cNvSpPr>
          <p:nvPr/>
        </p:nvSpPr>
        <p:spPr bwMode="auto">
          <a:xfrm>
            <a:off x="468313" y="1655464"/>
            <a:ext cx="8496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反映空间测量与时间测量相互影响，相互制约，时空不可分割。</a:t>
            </a:r>
            <a:endParaRPr kumimoji="1" lang="zh-CN" altLang="en-US" sz="2400" b="1">
              <a:solidFill>
                <a:srgbClr val="66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32293" name="Rectangle 5"/>
          <p:cNvSpPr>
            <a:spLocks noChangeArrowheads="1"/>
          </p:cNvSpPr>
          <p:nvPr/>
        </p:nvSpPr>
        <p:spPr bwMode="auto">
          <a:xfrm>
            <a:off x="477838" y="1150639"/>
            <a:ext cx="8054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(1)</a:t>
            </a:r>
            <a:r>
              <a:rPr kumimoji="1" lang="en-US" altLang="zh-CN" sz="2800" b="1">
                <a:latin typeface="Times New Roman" panose="02020603050405020304" pitchFamily="18" charset="0"/>
                <a:sym typeface="Monotype Sorts" pitchFamily="2" charset="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t'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的数值不仅与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的数值有关，而且与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x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有关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932294" name="Rectangle 6"/>
          <p:cNvSpPr>
            <a:spLocks noChangeArrowheads="1"/>
          </p:cNvSpPr>
          <p:nvPr/>
        </p:nvSpPr>
        <p:spPr bwMode="auto">
          <a:xfrm>
            <a:off x="539750" y="2231727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例如，测量空间和时间</a:t>
            </a:r>
            <a:endParaRPr kumimoji="1" lang="zh-CN" altLang="en-US" sz="2400" b="1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93229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37137"/>
              </p:ext>
            </p:extLst>
          </p:nvPr>
        </p:nvGraphicFramePr>
        <p:xfrm>
          <a:off x="2257425" y="2881014"/>
          <a:ext cx="461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2" name="Equation" r:id="rId3" imgW="52176" imgH="90390" progId="Equation.3">
                  <p:embed/>
                </p:oleObj>
              </mc:Choice>
              <mc:Fallback>
                <p:oleObj name="Equation" r:id="rId3" imgW="52176" imgH="9039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2881014"/>
                        <a:ext cx="461963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29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236438"/>
              </p:ext>
            </p:extLst>
          </p:nvPr>
        </p:nvGraphicFramePr>
        <p:xfrm>
          <a:off x="4360863" y="2879427"/>
          <a:ext cx="4445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3" name="Equation" r:id="rId5" imgW="90699" imgH="90390" progId="Equation.3">
                  <p:embed/>
                </p:oleObj>
              </mc:Choice>
              <mc:Fallback>
                <p:oleObj name="Equation" r:id="rId5" imgW="90699" imgH="9039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2879427"/>
                        <a:ext cx="444500" cy="4460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2297" name="Text Box 9"/>
          <p:cNvSpPr txBox="1">
            <a:spLocks noChangeArrowheads="1"/>
          </p:cNvSpPr>
          <p:nvPr/>
        </p:nvSpPr>
        <p:spPr bwMode="auto">
          <a:xfrm>
            <a:off x="541338" y="3444577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</a:p>
        </p:txBody>
      </p:sp>
      <p:sp>
        <p:nvSpPr>
          <p:cNvPr id="1932298" name="Text Box 10"/>
          <p:cNvSpPr txBox="1">
            <a:spLocks noChangeArrowheads="1"/>
          </p:cNvSpPr>
          <p:nvPr/>
        </p:nvSpPr>
        <p:spPr bwMode="auto">
          <a:xfrm>
            <a:off x="541338" y="4020839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</a:p>
        </p:txBody>
      </p:sp>
      <p:sp>
        <p:nvSpPr>
          <p:cNvPr id="1932299" name="Line 11"/>
          <p:cNvSpPr>
            <a:spLocks noChangeShapeType="1"/>
          </p:cNvSpPr>
          <p:nvPr/>
        </p:nvSpPr>
        <p:spPr bwMode="auto">
          <a:xfrm>
            <a:off x="3463925" y="2882602"/>
            <a:ext cx="0" cy="36830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2300" name="Line 12"/>
          <p:cNvSpPr>
            <a:spLocks noChangeShapeType="1"/>
          </p:cNvSpPr>
          <p:nvPr/>
        </p:nvSpPr>
        <p:spPr bwMode="auto">
          <a:xfrm>
            <a:off x="1476375" y="2882602"/>
            <a:ext cx="0" cy="36830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2301" name="Line 13"/>
          <p:cNvSpPr>
            <a:spLocks noChangeShapeType="1"/>
          </p:cNvSpPr>
          <p:nvPr/>
        </p:nvSpPr>
        <p:spPr bwMode="auto">
          <a:xfrm>
            <a:off x="601663" y="3398539"/>
            <a:ext cx="5122862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2302" name="Line 14"/>
          <p:cNvSpPr>
            <a:spLocks noChangeShapeType="1"/>
          </p:cNvSpPr>
          <p:nvPr/>
        </p:nvSpPr>
        <p:spPr bwMode="auto">
          <a:xfrm>
            <a:off x="601663" y="3974802"/>
            <a:ext cx="5122862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32303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522185"/>
              </p:ext>
            </p:extLst>
          </p:nvPr>
        </p:nvGraphicFramePr>
        <p:xfrm>
          <a:off x="1624013" y="3465214"/>
          <a:ext cx="1727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4" name="公式" r:id="rId7" imgW="1633554" imgH="328515" progId="Equation.3">
                  <p:embed/>
                </p:oleObj>
              </mc:Choice>
              <mc:Fallback>
                <p:oleObj name="公式" r:id="rId7" imgW="1633554" imgH="32851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3465214"/>
                        <a:ext cx="1727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04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199547"/>
              </p:ext>
            </p:extLst>
          </p:nvPr>
        </p:nvGraphicFramePr>
        <p:xfrm>
          <a:off x="3575050" y="3465214"/>
          <a:ext cx="2044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5" name="公式" r:id="rId9" imgW="1957339" imgH="328515" progId="Equation.3">
                  <p:embed/>
                </p:oleObj>
              </mc:Choice>
              <mc:Fallback>
                <p:oleObj name="公式" r:id="rId9" imgW="1957339" imgH="32851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3465214"/>
                        <a:ext cx="2044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05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9427571"/>
              </p:ext>
            </p:extLst>
          </p:nvPr>
        </p:nvGraphicFramePr>
        <p:xfrm>
          <a:off x="1504950" y="4041477"/>
          <a:ext cx="19002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6" name="公式" r:id="rId11" imgW="1805199" imgH="328515" progId="Equation.3">
                  <p:embed/>
                </p:oleObj>
              </mc:Choice>
              <mc:Fallback>
                <p:oleObj name="公式" r:id="rId11" imgW="1805199" imgH="32851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4041477"/>
                        <a:ext cx="190023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06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353241"/>
              </p:ext>
            </p:extLst>
          </p:nvPr>
        </p:nvGraphicFramePr>
        <p:xfrm>
          <a:off x="3492500" y="4041477"/>
          <a:ext cx="2209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7" name="公式" r:id="rId13" imgW="2119231" imgH="328515" progId="Equation.3">
                  <p:embed/>
                </p:oleObj>
              </mc:Choice>
              <mc:Fallback>
                <p:oleObj name="公式" r:id="rId13" imgW="2119231" imgH="328515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041477"/>
                        <a:ext cx="2209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2307" name="Text Box 19"/>
          <p:cNvSpPr txBox="1">
            <a:spLocks noChangeArrowheads="1"/>
          </p:cNvSpPr>
          <p:nvPr/>
        </p:nvSpPr>
        <p:spPr bwMode="auto">
          <a:xfrm>
            <a:off x="611188" y="5775027"/>
            <a:ext cx="854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时间间隔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932308" name="Text Box 20"/>
          <p:cNvSpPr txBox="1">
            <a:spLocks noChangeArrowheads="1"/>
          </p:cNvSpPr>
          <p:nvPr/>
        </p:nvSpPr>
        <p:spPr bwMode="auto">
          <a:xfrm>
            <a:off x="611188" y="4757439"/>
            <a:ext cx="854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空间间隔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932309" name="Line 21"/>
          <p:cNvSpPr>
            <a:spLocks noChangeShapeType="1"/>
          </p:cNvSpPr>
          <p:nvPr/>
        </p:nvSpPr>
        <p:spPr bwMode="auto">
          <a:xfrm>
            <a:off x="601663" y="4549477"/>
            <a:ext cx="5122862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2310" name="Line 22"/>
          <p:cNvSpPr>
            <a:spLocks noChangeShapeType="1"/>
          </p:cNvSpPr>
          <p:nvPr/>
        </p:nvSpPr>
        <p:spPr bwMode="auto">
          <a:xfrm>
            <a:off x="601663" y="5846464"/>
            <a:ext cx="5122862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32311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1056996"/>
              </p:ext>
            </p:extLst>
          </p:nvPr>
        </p:nvGraphicFramePr>
        <p:xfrm>
          <a:off x="1662113" y="4563764"/>
          <a:ext cx="1651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8" name="公式" r:id="rId15" imgW="1557484" imgH="328515" progId="Equation.3">
                  <p:embed/>
                </p:oleObj>
              </mc:Choice>
              <mc:Fallback>
                <p:oleObj name="公式" r:id="rId15" imgW="1557484" imgH="32851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4563764"/>
                        <a:ext cx="1651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2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778856"/>
              </p:ext>
            </p:extLst>
          </p:nvPr>
        </p:nvGraphicFramePr>
        <p:xfrm>
          <a:off x="1636713" y="4982864"/>
          <a:ext cx="170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9" name="公式" r:id="rId17" imgW="1614536" imgH="328515" progId="Equation.3">
                  <p:embed/>
                </p:oleObj>
              </mc:Choice>
              <mc:Fallback>
                <p:oleObj name="公式" r:id="rId17" imgW="1614536" imgH="328515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4982864"/>
                        <a:ext cx="1701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3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343430"/>
              </p:ext>
            </p:extLst>
          </p:nvPr>
        </p:nvGraphicFramePr>
        <p:xfrm>
          <a:off x="1663700" y="5355927"/>
          <a:ext cx="161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0" name="公式" r:id="rId19" imgW="1519449" imgH="328515" progId="Equation.3">
                  <p:embed/>
                </p:oleObj>
              </mc:Choice>
              <mc:Fallback>
                <p:oleObj name="公式" r:id="rId19" imgW="1519449" imgH="32851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5355927"/>
                        <a:ext cx="1612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4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7543617"/>
              </p:ext>
            </p:extLst>
          </p:nvPr>
        </p:nvGraphicFramePr>
        <p:xfrm>
          <a:off x="3638550" y="4549477"/>
          <a:ext cx="1917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1" name="公式" r:id="rId21" imgW="1824216" imgH="328515" progId="Equation.3">
                  <p:embed/>
                </p:oleObj>
              </mc:Choice>
              <mc:Fallback>
                <p:oleObj name="公式" r:id="rId21" imgW="1824216" imgH="32851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550" y="4549477"/>
                        <a:ext cx="1917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5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5520712"/>
              </p:ext>
            </p:extLst>
          </p:nvPr>
        </p:nvGraphicFramePr>
        <p:xfrm>
          <a:off x="3624263" y="4981277"/>
          <a:ext cx="1943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2" name="公式" r:id="rId23" imgW="1852499" imgH="328515" progId="Equation.3">
                  <p:embed/>
                </p:oleObj>
              </mc:Choice>
              <mc:Fallback>
                <p:oleObj name="公式" r:id="rId23" imgW="1852499" imgH="328515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263" y="4981277"/>
                        <a:ext cx="1943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6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992959"/>
              </p:ext>
            </p:extLst>
          </p:nvPr>
        </p:nvGraphicFramePr>
        <p:xfrm>
          <a:off x="3646488" y="5359102"/>
          <a:ext cx="1866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3" name="公式" r:id="rId25" imgW="1776429" imgH="328515" progId="Equation.3">
                  <p:embed/>
                </p:oleObj>
              </mc:Choice>
              <mc:Fallback>
                <p:oleObj name="公式" r:id="rId25" imgW="1776429" imgH="328515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488" y="5359102"/>
                        <a:ext cx="1866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7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715194"/>
              </p:ext>
            </p:extLst>
          </p:nvPr>
        </p:nvGraphicFramePr>
        <p:xfrm>
          <a:off x="1755775" y="5990927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4" name="公式" r:id="rId27" imgW="1357556" imgH="328515" progId="Equation.3">
                  <p:embed/>
                </p:oleObj>
              </mc:Choice>
              <mc:Fallback>
                <p:oleObj name="公式" r:id="rId27" imgW="1357556" imgH="32851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5990927"/>
                        <a:ext cx="1447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8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304182"/>
              </p:ext>
            </p:extLst>
          </p:nvPr>
        </p:nvGraphicFramePr>
        <p:xfrm>
          <a:off x="3708400" y="6003627"/>
          <a:ext cx="1689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5" name="公式" r:id="rId29" imgW="1595519" imgH="328515" progId="Equation.3">
                  <p:embed/>
                </p:oleObj>
              </mc:Choice>
              <mc:Fallback>
                <p:oleObj name="公式" r:id="rId29" imgW="1595519" imgH="328515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6003627"/>
                        <a:ext cx="1689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9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3746880"/>
              </p:ext>
            </p:extLst>
          </p:nvPr>
        </p:nvGraphicFramePr>
        <p:xfrm>
          <a:off x="6188075" y="3266777"/>
          <a:ext cx="2184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6" name="公式" r:id="rId31" imgW="2090949" imgH="757140" progId="Equation.3">
                  <p:embed/>
                </p:oleObj>
              </mc:Choice>
              <mc:Fallback>
                <p:oleObj name="公式" r:id="rId31" imgW="2090949" imgH="75714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8075" y="3266777"/>
                        <a:ext cx="2184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20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48067"/>
              </p:ext>
            </p:extLst>
          </p:nvPr>
        </p:nvGraphicFramePr>
        <p:xfrm>
          <a:off x="6645275" y="4228802"/>
          <a:ext cx="1270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7" name="公式" r:id="rId33" imgW="1176159" imgH="299843" progId="Equation.3">
                  <p:embed/>
                </p:oleObj>
              </mc:Choice>
              <mc:Fallback>
                <p:oleObj name="公式" r:id="rId33" imgW="1176159" imgH="299843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5275" y="4228802"/>
                        <a:ext cx="1270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21" name="Objec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953561"/>
              </p:ext>
            </p:extLst>
          </p:nvPr>
        </p:nvGraphicFramePr>
        <p:xfrm>
          <a:off x="6657975" y="4820939"/>
          <a:ext cx="1244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8" name="公式" r:id="rId35" imgW="1157141" imgH="214312" progId="Equation.3">
                  <p:embed/>
                </p:oleObj>
              </mc:Choice>
              <mc:Fallback>
                <p:oleObj name="公式" r:id="rId35" imgW="1157141" imgH="214312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7975" y="4820939"/>
                        <a:ext cx="12446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2323" name="Rectangle 35"/>
          <p:cNvSpPr>
            <a:spLocks noChangeArrowheads="1"/>
          </p:cNvSpPr>
          <p:nvPr/>
        </p:nvSpPr>
        <p:spPr bwMode="auto">
          <a:xfrm>
            <a:off x="5940425" y="3255664"/>
            <a:ext cx="2663825" cy="302260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304864"/>
              </p:ext>
            </p:extLst>
          </p:nvPr>
        </p:nvGraphicFramePr>
        <p:xfrm>
          <a:off x="4552950" y="219351"/>
          <a:ext cx="19875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9" name="Equation" r:id="rId37" imgW="799753" imgH="469696" progId="Equation.DSMT4">
                  <p:embed/>
                </p:oleObj>
              </mc:Choice>
              <mc:Fallback>
                <p:oleObj name="Equation" r:id="rId37" imgW="799753" imgH="469696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219351"/>
                        <a:ext cx="1987550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556822"/>
              </p:ext>
            </p:extLst>
          </p:nvPr>
        </p:nvGraphicFramePr>
        <p:xfrm>
          <a:off x="6705687" y="187820"/>
          <a:ext cx="1965325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90" name="Equation" r:id="rId39" imgW="825142" imgH="495085" progId="Equation.DSMT4">
                  <p:embed/>
                </p:oleObj>
              </mc:Choice>
              <mc:Fallback>
                <p:oleObj name="Equation" r:id="rId39" imgW="825142" imgH="495085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87" y="187820"/>
                        <a:ext cx="1965325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870581"/>
              </p:ext>
            </p:extLst>
          </p:nvPr>
        </p:nvGraphicFramePr>
        <p:xfrm>
          <a:off x="5951538" y="5110658"/>
          <a:ext cx="2660650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91" name="Equation" r:id="rId41" imgW="1117440" imgH="495000" progId="Equation.DSMT4">
                  <p:embed/>
                </p:oleObj>
              </mc:Choice>
              <mc:Fallback>
                <p:oleObj name="Equation" r:id="rId41" imgW="111744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38" y="5110658"/>
                        <a:ext cx="2660650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215660"/>
              </p:ext>
            </p:extLst>
          </p:nvPr>
        </p:nvGraphicFramePr>
        <p:xfrm>
          <a:off x="3347864" y="548680"/>
          <a:ext cx="9286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92" name="公式" r:id="rId43" imgW="833356" imgH="299843" progId="Equation.3">
                  <p:embed/>
                </p:oleObj>
              </mc:Choice>
              <mc:Fallback>
                <p:oleObj name="公式" r:id="rId43" imgW="833356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48680"/>
                        <a:ext cx="92868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4942760"/>
              </p:ext>
            </p:extLst>
          </p:nvPr>
        </p:nvGraphicFramePr>
        <p:xfrm>
          <a:off x="2260426" y="569613"/>
          <a:ext cx="10874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93" name="公式" r:id="rId45" imgW="1005001" imgH="299843" progId="Equation.3">
                  <p:embed/>
                </p:oleObj>
              </mc:Choice>
              <mc:Fallback>
                <p:oleObj name="公式" r:id="rId45" imgW="1005001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426" y="569613"/>
                        <a:ext cx="10874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3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3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3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3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3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3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3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3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3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7" dur="500"/>
                                        <p:tgtEl>
                                          <p:spTgt spid="193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3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5" dur="500"/>
                                        <p:tgtEl>
                                          <p:spTgt spid="193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3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3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3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3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93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93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3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3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3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93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93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93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93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93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3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3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93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3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93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2290" grpId="0"/>
      <p:bldP spid="1932292" grpId="0" autoUpdateAnimBg="0"/>
      <p:bldP spid="1932293" grpId="0" autoUpdateAnimBg="0"/>
      <p:bldP spid="1932294" grpId="0" autoUpdateAnimBg="0"/>
      <p:bldP spid="1932297" grpId="0" autoUpdateAnimBg="0"/>
      <p:bldP spid="1932298" grpId="0" autoUpdateAnimBg="0"/>
      <p:bldP spid="1932299" grpId="0" animBg="1"/>
      <p:bldP spid="1932300" grpId="0" animBg="1"/>
      <p:bldP spid="1932301" grpId="0" animBg="1"/>
      <p:bldP spid="1932302" grpId="0" animBg="1"/>
      <p:bldP spid="1932307" grpId="0" autoUpdateAnimBg="0"/>
      <p:bldP spid="1932308" grpId="0" autoUpdateAnimBg="0"/>
      <p:bldP spid="1932309" grpId="0" animBg="1"/>
      <p:bldP spid="1932310" grpId="0" animBg="1"/>
      <p:bldP spid="19323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314" name="Rectangle 2"/>
          <p:cNvSpPr>
            <a:spLocks noChangeArrowheads="1"/>
          </p:cNvSpPr>
          <p:nvPr/>
        </p:nvSpPr>
        <p:spPr bwMode="auto">
          <a:xfrm>
            <a:off x="755650" y="379413"/>
            <a:ext cx="7227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u &lt;&lt; c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时洛伦兹变换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退化为伽利略变换式</a:t>
            </a:r>
          </a:p>
        </p:txBody>
      </p:sp>
      <p:graphicFrame>
        <p:nvGraphicFramePr>
          <p:cNvPr id="1933315" name="Object 2"/>
          <p:cNvGraphicFramePr>
            <a:graphicFrameLocks/>
          </p:cNvGraphicFramePr>
          <p:nvPr/>
        </p:nvGraphicFramePr>
        <p:xfrm>
          <a:off x="1706563" y="763588"/>
          <a:ext cx="21447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2" name="公式" r:id="rId3" imgW="2052426" imgH="776093" progId="Equation.3">
                  <p:embed/>
                </p:oleObj>
              </mc:Choice>
              <mc:Fallback>
                <p:oleObj name="公式" r:id="rId3" imgW="2052426" imgH="776093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763588"/>
                        <a:ext cx="21447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3316" name="AutoShape 4"/>
          <p:cNvSpPr>
            <a:spLocks noChangeArrowheads="1"/>
          </p:cNvSpPr>
          <p:nvPr/>
        </p:nvSpPr>
        <p:spPr bwMode="auto">
          <a:xfrm>
            <a:off x="3995738" y="1628775"/>
            <a:ext cx="762000" cy="360363"/>
          </a:xfrm>
          <a:prstGeom prst="rightArrow">
            <a:avLst>
              <a:gd name="adj1" fmla="val 35417"/>
              <a:gd name="adj2" fmla="val 69163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933317" name="Object 3"/>
          <p:cNvGraphicFramePr>
            <a:graphicFrameLocks/>
          </p:cNvGraphicFramePr>
          <p:nvPr/>
        </p:nvGraphicFramePr>
        <p:xfrm>
          <a:off x="5110163" y="1658938"/>
          <a:ext cx="14573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3" name="公式" r:id="rId5" imgW="1366821" imgH="224032" progId="Equation.3">
                  <p:embed/>
                </p:oleObj>
              </mc:Choice>
              <mc:Fallback>
                <p:oleObj name="公式" r:id="rId5" imgW="1366821" imgH="224032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0163" y="1658938"/>
                        <a:ext cx="14573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3318" name="Rectangle 6"/>
          <p:cNvSpPr>
            <a:spLocks noChangeArrowheads="1"/>
          </p:cNvSpPr>
          <p:nvPr/>
        </p:nvSpPr>
        <p:spPr bwMode="auto">
          <a:xfrm>
            <a:off x="1187450" y="2874963"/>
            <a:ext cx="7558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在低速情况下，相对论时空观可由绝对时空观替代</a:t>
            </a:r>
          </a:p>
        </p:txBody>
      </p:sp>
      <p:graphicFrame>
        <p:nvGraphicFramePr>
          <p:cNvPr id="1933319" name="Object 4"/>
          <p:cNvGraphicFramePr>
            <a:graphicFrameLocks/>
          </p:cNvGraphicFramePr>
          <p:nvPr/>
        </p:nvGraphicFramePr>
        <p:xfrm>
          <a:off x="6970713" y="1673225"/>
          <a:ext cx="69691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4" name="公式" r:id="rId7" imgW="604659" imgH="224032" progId="Equation.3">
                  <p:embed/>
                </p:oleObj>
              </mc:Choice>
              <mc:Fallback>
                <p:oleObj name="公式" r:id="rId7" imgW="604659" imgH="224032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713" y="1673225"/>
                        <a:ext cx="696912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3320" name="Rectangle 8"/>
          <p:cNvSpPr>
            <a:spLocks noChangeArrowheads="1"/>
          </p:cNvSpPr>
          <p:nvPr/>
        </p:nvSpPr>
        <p:spPr bwMode="auto">
          <a:xfrm>
            <a:off x="755650" y="3405188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光速是各种物体运动的一个极限速度  </a:t>
            </a:r>
          </a:p>
        </p:txBody>
      </p:sp>
      <p:graphicFrame>
        <p:nvGraphicFramePr>
          <p:cNvPr id="1933321" name="Object 5"/>
          <p:cNvGraphicFramePr>
            <a:graphicFrameLocks noChangeAspect="1"/>
          </p:cNvGraphicFramePr>
          <p:nvPr/>
        </p:nvGraphicFramePr>
        <p:xfrm>
          <a:off x="1258888" y="4090988"/>
          <a:ext cx="6413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5" name="公式" r:id="rId9" imgW="643181" imgH="147735" progId="Equation.3">
                  <p:embed/>
                </p:oleObj>
              </mc:Choice>
              <mc:Fallback>
                <p:oleObj name="公式" r:id="rId9" imgW="643181" imgH="14773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090988"/>
                        <a:ext cx="6413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3322" name="Object 6"/>
          <p:cNvGraphicFramePr>
            <a:graphicFrameLocks noChangeAspect="1"/>
          </p:cNvGraphicFramePr>
          <p:nvPr/>
        </p:nvGraphicFramePr>
        <p:xfrm>
          <a:off x="2124075" y="3908425"/>
          <a:ext cx="17160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6" name="公式" r:id="rId11" imgW="1890534" imgH="357188" progId="Equation.3">
                  <p:embed/>
                </p:oleObj>
              </mc:Choice>
              <mc:Fallback>
                <p:oleObj name="公式" r:id="rId11" imgW="1890534" imgH="35718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908425"/>
                        <a:ext cx="171608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3323" name="Rectangle 11"/>
          <p:cNvSpPr>
            <a:spLocks noChangeArrowheads="1"/>
          </p:cNvSpPr>
          <p:nvPr/>
        </p:nvSpPr>
        <p:spPr bwMode="auto">
          <a:xfrm>
            <a:off x="4140200" y="3946525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虚数（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洛伦兹变换失去意义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</a:p>
        </p:txBody>
      </p:sp>
      <p:sp>
        <p:nvSpPr>
          <p:cNvPr id="1933324" name="Rectangle 12"/>
          <p:cNvSpPr>
            <a:spLocks noChangeArrowheads="1"/>
          </p:cNvSpPr>
          <p:nvPr/>
        </p:nvSpPr>
        <p:spPr bwMode="auto">
          <a:xfrm>
            <a:off x="1187450" y="4484688"/>
            <a:ext cx="67960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任何物体的运动都不会超过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光速</a:t>
            </a:r>
            <a:endParaRPr kumimoji="1" lang="en-US" altLang="zh-CN" sz="2400" b="1" dirty="0" smtClean="0">
              <a:solidFill>
                <a:srgbClr val="66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稍后会有其他解释方法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695450" y="1616075"/>
          <a:ext cx="1963738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7" name="Equation" r:id="rId13" imgW="825142" imgH="495085" progId="Equation.DSMT4">
                  <p:embed/>
                </p:oleObj>
              </mc:Choice>
              <mc:Fallback>
                <p:oleObj name="Equation" r:id="rId13" imgW="825142" imgH="495085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1616075"/>
                        <a:ext cx="1963738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3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3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3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3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3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3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3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3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3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3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3314" grpId="0" autoUpdateAnimBg="0"/>
      <p:bldP spid="1933316" grpId="0" animBg="1"/>
      <p:bldP spid="1933318" grpId="0" autoUpdateAnimBg="0"/>
      <p:bldP spid="1933320" grpId="0" autoUpdateAnimBg="0"/>
      <p:bldP spid="1933323" grpId="0" autoUpdateAnimBg="0"/>
      <p:bldP spid="193332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ChangeArrowheads="1"/>
          </p:cNvSpPr>
          <p:nvPr/>
        </p:nvSpPr>
        <p:spPr bwMode="auto">
          <a:xfrm>
            <a:off x="228600" y="333375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kumimoji="1" lang="en-US" altLang="zh-CN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auto">
          <a:xfrm>
            <a:off x="1012825" y="333375"/>
            <a:ext cx="449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假定一个粒子在 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S’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系中以</a:t>
            </a:r>
          </a:p>
        </p:txBody>
      </p:sp>
      <p:graphicFrame>
        <p:nvGraphicFramePr>
          <p:cNvPr id="360452" name="Object 4"/>
          <p:cNvGraphicFramePr>
            <a:graphicFrameLocks noChangeAspect="1"/>
          </p:cNvGraphicFramePr>
          <p:nvPr/>
        </p:nvGraphicFramePr>
        <p:xfrm>
          <a:off x="4787900" y="333375"/>
          <a:ext cx="6699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7" name="Equation" r:id="rId3" imgW="185786" imgH="61718" progId="Equation.3">
                  <p:embed/>
                </p:oleObj>
              </mc:Choice>
              <mc:Fallback>
                <p:oleObj name="Equation" r:id="rId3" imgW="185786" imgH="617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33375"/>
                        <a:ext cx="6699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53" name="Rectangle 5"/>
          <p:cNvSpPr>
            <a:spLocks noChangeArrowheads="1"/>
          </p:cNvSpPr>
          <p:nvPr/>
        </p:nvSpPr>
        <p:spPr bwMode="auto">
          <a:xfrm>
            <a:off x="5486400" y="333375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的恒定速度相对 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S’</a:t>
            </a:r>
            <a:endParaRPr kumimoji="1" lang="en-US" altLang="zh-CN" sz="24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60454" name="Rectangle 6"/>
          <p:cNvSpPr>
            <a:spLocks noChangeArrowheads="1"/>
          </p:cNvSpPr>
          <p:nvPr/>
        </p:nvSpPr>
        <p:spPr bwMode="auto">
          <a:xfrm>
            <a:off x="1019175" y="714375"/>
            <a:ext cx="76565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运动，其运动轨道与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x’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轴成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60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度角，若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S’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系沿</a:t>
            </a:r>
            <a:r>
              <a:rPr kumimoji="1" lang="en-US" altLang="zh-CN" sz="32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轴</a:t>
            </a:r>
          </a:p>
        </p:txBody>
      </p:sp>
      <p:sp>
        <p:nvSpPr>
          <p:cNvPr id="360455" name="Rectangle 7"/>
          <p:cNvSpPr>
            <a:spLocks noChangeArrowheads="1"/>
          </p:cNvSpPr>
          <p:nvPr/>
        </p:nvSpPr>
        <p:spPr bwMode="auto">
          <a:xfrm>
            <a:off x="971550" y="1247775"/>
            <a:ext cx="4414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相对于 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的速度为</a:t>
            </a:r>
          </a:p>
        </p:txBody>
      </p:sp>
      <p:graphicFrame>
        <p:nvGraphicFramePr>
          <p:cNvPr id="360456" name="Object 8"/>
          <p:cNvGraphicFramePr>
            <a:graphicFrameLocks noChangeAspect="1"/>
          </p:cNvGraphicFramePr>
          <p:nvPr/>
        </p:nvGraphicFramePr>
        <p:xfrm>
          <a:off x="3397250" y="1284288"/>
          <a:ext cx="6699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" name="Equation" r:id="rId5" imgW="185786" imgH="61718" progId="Equation.3">
                  <p:embed/>
                </p:oleObj>
              </mc:Choice>
              <mc:Fallback>
                <p:oleObj name="Equation" r:id="rId5" imgW="185786" imgH="61718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1284288"/>
                        <a:ext cx="6699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57" name="Rectangle 9"/>
          <p:cNvSpPr>
            <a:spLocks noChangeArrowheads="1"/>
          </p:cNvSpPr>
          <p:nvPr/>
        </p:nvSpPr>
        <p:spPr bwMode="auto">
          <a:xfrm>
            <a:off x="4062413" y="1247775"/>
            <a:ext cx="4686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，求粒子在 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系中的运动方程？</a:t>
            </a:r>
          </a:p>
        </p:txBody>
      </p:sp>
      <p:sp>
        <p:nvSpPr>
          <p:cNvPr id="360458" name="Line 10"/>
          <p:cNvSpPr>
            <a:spLocks noChangeShapeType="1"/>
          </p:cNvSpPr>
          <p:nvPr/>
        </p:nvSpPr>
        <p:spPr bwMode="auto">
          <a:xfrm>
            <a:off x="5791200" y="3762375"/>
            <a:ext cx="2667000" cy="0"/>
          </a:xfrm>
          <a:prstGeom prst="line">
            <a:avLst/>
          </a:prstGeom>
          <a:noFill/>
          <a:ln w="222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59" name="Line 11"/>
          <p:cNvSpPr>
            <a:spLocks noChangeShapeType="1"/>
          </p:cNvSpPr>
          <p:nvPr/>
        </p:nvSpPr>
        <p:spPr bwMode="auto">
          <a:xfrm flipV="1">
            <a:off x="5791200" y="1781175"/>
            <a:ext cx="0" cy="1981200"/>
          </a:xfrm>
          <a:prstGeom prst="line">
            <a:avLst/>
          </a:prstGeom>
          <a:noFill/>
          <a:ln w="222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60" name="Line 12"/>
          <p:cNvSpPr>
            <a:spLocks noChangeShapeType="1"/>
          </p:cNvSpPr>
          <p:nvPr/>
        </p:nvSpPr>
        <p:spPr bwMode="auto">
          <a:xfrm flipV="1">
            <a:off x="6477000" y="1781175"/>
            <a:ext cx="0" cy="19812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61" name="Line 13"/>
          <p:cNvSpPr>
            <a:spLocks noChangeShapeType="1"/>
          </p:cNvSpPr>
          <p:nvPr/>
        </p:nvSpPr>
        <p:spPr bwMode="auto">
          <a:xfrm>
            <a:off x="6477000" y="2390775"/>
            <a:ext cx="7620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62" name="Line 14"/>
          <p:cNvSpPr>
            <a:spLocks noChangeShapeType="1"/>
          </p:cNvSpPr>
          <p:nvPr/>
        </p:nvSpPr>
        <p:spPr bwMode="auto">
          <a:xfrm>
            <a:off x="6477000" y="3762375"/>
            <a:ext cx="1676400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63" name="Oval 15"/>
          <p:cNvSpPr>
            <a:spLocks noChangeArrowheads="1"/>
          </p:cNvSpPr>
          <p:nvPr/>
        </p:nvSpPr>
        <p:spPr bwMode="auto">
          <a:xfrm>
            <a:off x="7086600" y="3381375"/>
            <a:ext cx="152400" cy="152400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0464" name="Line 16"/>
          <p:cNvSpPr>
            <a:spLocks noChangeShapeType="1"/>
          </p:cNvSpPr>
          <p:nvPr/>
        </p:nvSpPr>
        <p:spPr bwMode="auto">
          <a:xfrm flipV="1">
            <a:off x="7162800" y="2390775"/>
            <a:ext cx="609600" cy="1066800"/>
          </a:xfrm>
          <a:prstGeom prst="line">
            <a:avLst/>
          </a:prstGeom>
          <a:noFill/>
          <a:ln w="22225">
            <a:solidFill>
              <a:srgbClr val="C0C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65" name="Line 17"/>
          <p:cNvSpPr>
            <a:spLocks noChangeShapeType="1"/>
          </p:cNvSpPr>
          <p:nvPr/>
        </p:nvSpPr>
        <p:spPr bwMode="auto">
          <a:xfrm>
            <a:off x="7162800" y="3457575"/>
            <a:ext cx="762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6046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08684"/>
              </p:ext>
            </p:extLst>
          </p:nvPr>
        </p:nvGraphicFramePr>
        <p:xfrm>
          <a:off x="6767717" y="1790434"/>
          <a:ext cx="1258683" cy="447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9" name="Equation" r:id="rId7" imgW="533160" imgH="177480" progId="Equation.DSMT4">
                  <p:embed/>
                </p:oleObj>
              </mc:Choice>
              <mc:Fallback>
                <p:oleObj name="Equation" r:id="rId7" imgW="533160" imgH="17748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717" y="1790434"/>
                        <a:ext cx="1258683" cy="4479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67" name="Object 19"/>
          <p:cNvGraphicFramePr>
            <a:graphicFrameLocks noChangeAspect="1"/>
          </p:cNvGraphicFramePr>
          <p:nvPr/>
        </p:nvGraphicFramePr>
        <p:xfrm>
          <a:off x="5257800" y="2238375"/>
          <a:ext cx="3079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0" name="Equation" r:id="rId9" imgW="23894" imgH="61718" progId="Equation.3">
                  <p:embed/>
                </p:oleObj>
              </mc:Choice>
              <mc:Fallback>
                <p:oleObj name="Equation" r:id="rId9" imgW="23894" imgH="61718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238375"/>
                        <a:ext cx="30797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68" name="Object 20"/>
          <p:cNvGraphicFramePr>
            <a:graphicFrameLocks noChangeAspect="1"/>
          </p:cNvGraphicFramePr>
          <p:nvPr/>
        </p:nvGraphicFramePr>
        <p:xfrm>
          <a:off x="5943600" y="2238375"/>
          <a:ext cx="3619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1" name="Equation" r:id="rId11" imgW="42911" imgH="61718" progId="Equation.3">
                  <p:embed/>
                </p:oleObj>
              </mc:Choice>
              <mc:Fallback>
                <p:oleObj name="Equation" r:id="rId11" imgW="42911" imgH="61718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238375"/>
                        <a:ext cx="3619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69" name="Rectangle 21"/>
          <p:cNvSpPr>
            <a:spLocks noChangeArrowheads="1"/>
          </p:cNvSpPr>
          <p:nvPr/>
        </p:nvSpPr>
        <p:spPr bwMode="auto">
          <a:xfrm>
            <a:off x="387350" y="178117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360470" name="Rectangle 22"/>
          <p:cNvSpPr>
            <a:spLocks noChangeArrowheads="1"/>
          </p:cNvSpPr>
          <p:nvPr/>
        </p:nvSpPr>
        <p:spPr bwMode="auto">
          <a:xfrm>
            <a:off x="990600" y="1781175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S’ </a:t>
            </a:r>
            <a:r>
              <a:rPr kumimoji="1" lang="zh-CN" altLang="en-US" sz="2400" b="1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系中，粒子运动方程：</a:t>
            </a:r>
          </a:p>
        </p:txBody>
      </p:sp>
      <p:sp>
        <p:nvSpPr>
          <p:cNvPr id="360473" name="AutoShape 25"/>
          <p:cNvSpPr>
            <a:spLocks/>
          </p:cNvSpPr>
          <p:nvPr/>
        </p:nvSpPr>
        <p:spPr bwMode="auto">
          <a:xfrm>
            <a:off x="971550" y="2466975"/>
            <a:ext cx="381000" cy="914400"/>
          </a:xfrm>
          <a:prstGeom prst="leftBrace">
            <a:avLst>
              <a:gd name="adj1" fmla="val 20000"/>
              <a:gd name="adj2" fmla="val 50000"/>
            </a:avLst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0474" name="Rectangle 26"/>
          <p:cNvSpPr>
            <a:spLocks noChangeArrowheads="1"/>
          </p:cNvSpPr>
          <p:nvPr/>
        </p:nvSpPr>
        <p:spPr bwMode="auto">
          <a:xfrm>
            <a:off x="942975" y="3457575"/>
            <a:ext cx="413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由</a:t>
            </a:r>
            <a:r>
              <a:rPr kumimoji="1" lang="zh-CN" altLang="en-US" sz="2400" b="1" dirty="0" smtClean="0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洛伦兹变换</a:t>
            </a:r>
            <a:r>
              <a:rPr kumimoji="1" lang="zh-CN" altLang="en-US" sz="2400" b="1" dirty="0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可知，</a:t>
            </a:r>
          </a:p>
        </p:txBody>
      </p:sp>
      <p:graphicFrame>
        <p:nvGraphicFramePr>
          <p:cNvPr id="36047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41544"/>
              </p:ext>
            </p:extLst>
          </p:nvPr>
        </p:nvGraphicFramePr>
        <p:xfrm>
          <a:off x="1403964" y="3783443"/>
          <a:ext cx="2126827" cy="1121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2" name="Equation" r:id="rId13" imgW="1015920" imgH="431640" progId="Equation.DSMT4">
                  <p:embed/>
                </p:oleObj>
              </mc:Choice>
              <mc:Fallback>
                <p:oleObj name="Equation" r:id="rId13" imgW="1015920" imgH="43164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964" y="3783443"/>
                        <a:ext cx="2126827" cy="1121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7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54724"/>
              </p:ext>
            </p:extLst>
          </p:nvPr>
        </p:nvGraphicFramePr>
        <p:xfrm>
          <a:off x="3504714" y="3740150"/>
          <a:ext cx="3443550" cy="1220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3" name="Equation" r:id="rId15" imgW="1523880" imgH="457200" progId="Equation.DSMT4">
                  <p:embed/>
                </p:oleObj>
              </mc:Choice>
              <mc:Fallback>
                <p:oleObj name="Equation" r:id="rId15" imgW="1523880" imgH="4572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714" y="3740150"/>
                        <a:ext cx="3443550" cy="12200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77" name="Object 29"/>
          <p:cNvGraphicFramePr>
            <a:graphicFrameLocks noChangeAspect="1"/>
          </p:cNvGraphicFramePr>
          <p:nvPr/>
        </p:nvGraphicFramePr>
        <p:xfrm>
          <a:off x="2020888" y="6048375"/>
          <a:ext cx="17589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4" name="公式" r:id="rId17" imgW="681216" imgH="81157" progId="Equation.3">
                  <p:embed/>
                </p:oleObj>
              </mc:Choice>
              <mc:Fallback>
                <p:oleObj name="公式" r:id="rId17" imgW="681216" imgH="81157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6048375"/>
                        <a:ext cx="175895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7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438599"/>
              </p:ext>
            </p:extLst>
          </p:nvPr>
        </p:nvGraphicFramePr>
        <p:xfrm>
          <a:off x="1341803" y="4795889"/>
          <a:ext cx="3985598" cy="1216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5" name="Equation" r:id="rId19" imgW="1904760" imgH="457200" progId="Equation.DSMT4">
                  <p:embed/>
                </p:oleObj>
              </mc:Choice>
              <mc:Fallback>
                <p:oleObj name="Equation" r:id="rId19" imgW="1904760" imgH="4572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803" y="4795889"/>
                        <a:ext cx="3985598" cy="1216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79" name="AutoShape 31"/>
          <p:cNvSpPr>
            <a:spLocks/>
          </p:cNvSpPr>
          <p:nvPr/>
        </p:nvSpPr>
        <p:spPr bwMode="auto">
          <a:xfrm>
            <a:off x="971550" y="4092575"/>
            <a:ext cx="304800" cy="1600200"/>
          </a:xfrm>
          <a:prstGeom prst="leftBrace">
            <a:avLst>
              <a:gd name="adj1" fmla="val 43750"/>
              <a:gd name="adj2" fmla="val 50000"/>
            </a:avLst>
          </a:prstGeom>
          <a:noFill/>
          <a:ln w="2222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0481" name="AutoShape 33"/>
          <p:cNvSpPr>
            <a:spLocks noChangeArrowheads="1"/>
          </p:cNvSpPr>
          <p:nvPr/>
        </p:nvSpPr>
        <p:spPr bwMode="auto">
          <a:xfrm>
            <a:off x="1065213" y="6181725"/>
            <a:ext cx="914400" cy="285750"/>
          </a:xfrm>
          <a:prstGeom prst="rightArrow">
            <a:avLst>
              <a:gd name="adj1" fmla="val 50000"/>
              <a:gd name="adj2" fmla="val 80000"/>
            </a:avLst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60482" name="Object 34"/>
          <p:cNvGraphicFramePr>
            <a:graphicFrameLocks noChangeAspect="1"/>
          </p:cNvGraphicFramePr>
          <p:nvPr/>
        </p:nvGraphicFramePr>
        <p:xfrm>
          <a:off x="7848600" y="2238375"/>
          <a:ext cx="6699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6" name="Equation" r:id="rId21" imgW="185786" imgH="61718" progId="Equation.3">
                  <p:embed/>
                </p:oleObj>
              </mc:Choice>
              <mc:Fallback>
                <p:oleObj name="Equation" r:id="rId21" imgW="185786" imgH="61718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238375"/>
                        <a:ext cx="6699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83" name="AutoShape 35"/>
          <p:cNvSpPr>
            <a:spLocks noChangeArrowheads="1"/>
          </p:cNvSpPr>
          <p:nvPr/>
        </p:nvSpPr>
        <p:spPr bwMode="auto">
          <a:xfrm>
            <a:off x="6705600" y="4905375"/>
            <a:ext cx="1524000" cy="1524000"/>
          </a:xfrm>
          <a:prstGeom prst="wedgeRectCallout">
            <a:avLst>
              <a:gd name="adj1" fmla="val -84167"/>
              <a:gd name="adj2" fmla="val 36773"/>
            </a:avLst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400" b="1">
                <a:solidFill>
                  <a:srgbClr val="76FB4D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  <a:r>
              <a:rPr kumimoji="1" lang="zh-CN" altLang="en-US" sz="2400" b="1">
                <a:solidFill>
                  <a:srgbClr val="76FB4D"/>
                </a:solidFill>
                <a:latin typeface="Times New Roman" panose="02020603050405020304" pitchFamily="18" charset="0"/>
                <a:ea typeface="楷体_GB2312" pitchFamily="49" charset="-122"/>
              </a:rPr>
              <a:t>两惯性系的结果相差较大</a:t>
            </a:r>
            <a:endParaRPr kumimoji="1" lang="zh-CN" altLang="en-US" sz="2400">
              <a:solidFill>
                <a:srgbClr val="76FB4D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60484" name="Object 36"/>
          <p:cNvGraphicFramePr>
            <a:graphicFrameLocks noChangeAspect="1"/>
          </p:cNvGraphicFramePr>
          <p:nvPr/>
        </p:nvGraphicFramePr>
        <p:xfrm>
          <a:off x="7467600" y="2924175"/>
          <a:ext cx="5588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7" name="Equation" r:id="rId23" imgW="137999" imgH="81157" progId="Equation.3">
                  <p:embed/>
                </p:oleObj>
              </mc:Choice>
              <mc:Fallback>
                <p:oleObj name="Equation" r:id="rId23" imgW="137999" imgH="81157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2924175"/>
                        <a:ext cx="5588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170146"/>
              </p:ext>
            </p:extLst>
          </p:nvPr>
        </p:nvGraphicFramePr>
        <p:xfrm>
          <a:off x="1403964" y="2279650"/>
          <a:ext cx="29035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8" name="Equation" r:id="rId25" imgW="1218960" imgH="228600" progId="Equation.DSMT4">
                  <p:embed/>
                </p:oleObj>
              </mc:Choice>
              <mc:Fallback>
                <p:oleObj name="Equation" r:id="rId25" imgW="1218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964" y="2279650"/>
                        <a:ext cx="290353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987540"/>
              </p:ext>
            </p:extLst>
          </p:nvPr>
        </p:nvGraphicFramePr>
        <p:xfrm>
          <a:off x="1372470" y="2901950"/>
          <a:ext cx="28733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9" name="Equation" r:id="rId27" imgW="1206360" imgH="228600" progId="Equation.DSMT4">
                  <p:embed/>
                </p:oleObj>
              </mc:Choice>
              <mc:Fallback>
                <p:oleObj name="Equation" r:id="rId27" imgW="1206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2470" y="2901950"/>
                        <a:ext cx="287337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65197"/>
              </p:ext>
            </p:extLst>
          </p:nvPr>
        </p:nvGraphicFramePr>
        <p:xfrm>
          <a:off x="4022725" y="6028531"/>
          <a:ext cx="18446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90" name="Equation" r:id="rId29" imgW="774360" imgH="203040" progId="Equation.DSMT4">
                  <p:embed/>
                </p:oleObj>
              </mc:Choice>
              <mc:Fallback>
                <p:oleObj name="Equation" r:id="rId29" imgW="7743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6028531"/>
                        <a:ext cx="18446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60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360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81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300"/>
                                        <p:tgtEl>
                                          <p:spTgt spid="36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99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4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300"/>
                                        <p:tgtEl>
                                          <p:spTgt spid="360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36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1" dur="500"/>
                                        <p:tgtEl>
                                          <p:spTgt spid="36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360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4" dur="500"/>
                                        <p:tgtEl>
                                          <p:spTgt spid="360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500"/>
                                        <p:tgtEl>
                                          <p:spTgt spid="360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0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300"/>
                                        <p:tgtEl>
                                          <p:spTgt spid="36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360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0" dur="300"/>
                                        <p:tgtEl>
                                          <p:spTgt spid="360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360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60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60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0" dur="500"/>
                                        <p:tgtEl>
                                          <p:spTgt spid="360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60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60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0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36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36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36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36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0" grpId="0" autoUpdateAnimBg="0"/>
      <p:bldP spid="360451" grpId="0" autoUpdateAnimBg="0"/>
      <p:bldP spid="360453" grpId="0" autoUpdateAnimBg="0"/>
      <p:bldP spid="360454" grpId="0" autoUpdateAnimBg="0"/>
      <p:bldP spid="360455" grpId="0" autoUpdateAnimBg="0"/>
      <p:bldP spid="360457" grpId="0" autoUpdateAnimBg="0"/>
      <p:bldP spid="360458" grpId="0" animBg="1"/>
      <p:bldP spid="360459" grpId="0" animBg="1"/>
      <p:bldP spid="360460" grpId="0" animBg="1"/>
      <p:bldP spid="360461" grpId="0" animBg="1"/>
      <p:bldP spid="360462" grpId="0" animBg="1"/>
      <p:bldP spid="360463" grpId="0" animBg="1"/>
      <p:bldP spid="360464" grpId="0" animBg="1"/>
      <p:bldP spid="360465" grpId="0" animBg="1"/>
      <p:bldP spid="360469" grpId="0" autoUpdateAnimBg="0"/>
      <p:bldP spid="360470" grpId="0" autoUpdateAnimBg="0"/>
      <p:bldP spid="360473" grpId="0" animBg="1"/>
      <p:bldP spid="360474" grpId="0" autoUpdateAnimBg="0"/>
      <p:bldP spid="360479" grpId="0" animBg="1"/>
      <p:bldP spid="360481" grpId="0" animBg="1"/>
      <p:bldP spid="360483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098" name="Text Box 2"/>
          <p:cNvSpPr txBox="1">
            <a:spLocks noChangeArrowheads="1"/>
          </p:cNvSpPr>
          <p:nvPr/>
        </p:nvSpPr>
        <p:spPr bwMode="auto">
          <a:xfrm>
            <a:off x="223838" y="450850"/>
            <a:ext cx="6219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</a:rPr>
              <a:t>由洛仑兹变换看相对论时空观</a:t>
            </a:r>
          </a:p>
        </p:txBody>
      </p:sp>
      <p:graphicFrame>
        <p:nvGraphicFramePr>
          <p:cNvPr id="2052099" name="Object 3"/>
          <p:cNvGraphicFramePr>
            <a:graphicFrameLocks/>
          </p:cNvGraphicFramePr>
          <p:nvPr/>
        </p:nvGraphicFramePr>
        <p:xfrm>
          <a:off x="4867275" y="1187450"/>
          <a:ext cx="11699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1" name="公式" r:id="rId3" imgW="1081071" imgH="280890" progId="Equation.3">
                  <p:embed/>
                </p:oleObj>
              </mc:Choice>
              <mc:Fallback>
                <p:oleObj name="公式" r:id="rId3" imgW="1081071" imgH="28089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1187450"/>
                        <a:ext cx="11699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100" name="Text Box 4"/>
          <p:cNvSpPr txBox="1">
            <a:spLocks noChangeArrowheads="1"/>
          </p:cNvSpPr>
          <p:nvPr/>
        </p:nvSpPr>
        <p:spPr bwMode="auto">
          <a:xfrm>
            <a:off x="755650" y="1141413"/>
            <a:ext cx="316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同时性的相对性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52101" name="Object 5"/>
          <p:cNvGraphicFramePr>
            <a:graphicFrameLocks noChangeAspect="1"/>
          </p:cNvGraphicFramePr>
          <p:nvPr/>
        </p:nvGraphicFramePr>
        <p:xfrm>
          <a:off x="3892550" y="1160463"/>
          <a:ext cx="44608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2" name="Equation" r:id="rId5" imgW="90699" imgH="90390" progId="Equation.3">
                  <p:embed/>
                </p:oleObj>
              </mc:Choice>
              <mc:Fallback>
                <p:oleObj name="Equation" r:id="rId5" imgW="90699" imgH="9039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550" y="1160463"/>
                        <a:ext cx="446088" cy="4476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02" name="Object 6"/>
          <p:cNvGraphicFramePr>
            <a:graphicFrameLocks/>
          </p:cNvGraphicFramePr>
          <p:nvPr/>
        </p:nvGraphicFramePr>
        <p:xfrm>
          <a:off x="6235700" y="1212850"/>
          <a:ext cx="114458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3" name="公式" r:id="rId7" imgW="1052301" imgH="224032" progId="Equation.3">
                  <p:embed/>
                </p:oleObj>
              </mc:Choice>
              <mc:Fallback>
                <p:oleObj name="公式" r:id="rId7" imgW="1052301" imgH="224032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1212850"/>
                        <a:ext cx="1144588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03" name="Object 7"/>
          <p:cNvGraphicFramePr>
            <a:graphicFrameLocks/>
          </p:cNvGraphicFramePr>
          <p:nvPr/>
        </p:nvGraphicFramePr>
        <p:xfrm>
          <a:off x="2051050" y="1773238"/>
          <a:ext cx="26924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4" name="公式" r:id="rId9" imgW="2604909" imgH="814485" progId="Equation.3">
                  <p:embed/>
                </p:oleObj>
              </mc:Choice>
              <mc:Fallback>
                <p:oleObj name="公式" r:id="rId9" imgW="2604909" imgH="814485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773238"/>
                        <a:ext cx="26924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04" name="Object 8"/>
          <p:cNvGraphicFramePr>
            <a:graphicFrameLocks/>
          </p:cNvGraphicFramePr>
          <p:nvPr/>
        </p:nvGraphicFramePr>
        <p:xfrm>
          <a:off x="6300788" y="2027238"/>
          <a:ext cx="1003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5" name="公式" r:id="rId11" imgW="909426" imgH="224032" progId="Equation.3">
                  <p:embed/>
                </p:oleObj>
              </mc:Choice>
              <mc:Fallback>
                <p:oleObj name="公式" r:id="rId11" imgW="909426" imgH="224032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027238"/>
                        <a:ext cx="1003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105" name="AutoShape 9"/>
          <p:cNvSpPr>
            <a:spLocks noChangeArrowheads="1"/>
          </p:cNvSpPr>
          <p:nvPr/>
        </p:nvSpPr>
        <p:spPr bwMode="auto">
          <a:xfrm>
            <a:off x="5003800" y="2060575"/>
            <a:ext cx="1193800" cy="290513"/>
          </a:xfrm>
          <a:prstGeom prst="rightArrow">
            <a:avLst>
              <a:gd name="adj1" fmla="val 35648"/>
              <a:gd name="adj2" fmla="val 114204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52106" name="Object 10"/>
          <p:cNvGraphicFramePr>
            <a:graphicFrameLocks noChangeAspect="1"/>
          </p:cNvGraphicFramePr>
          <p:nvPr/>
        </p:nvGraphicFramePr>
        <p:xfrm>
          <a:off x="1236663" y="1963738"/>
          <a:ext cx="461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6" name="Equation" r:id="rId13" imgW="52176" imgH="90390" progId="Equation.3">
                  <p:embed/>
                </p:oleObj>
              </mc:Choice>
              <mc:Fallback>
                <p:oleObj name="Equation" r:id="rId13" imgW="52176" imgH="9039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1963738"/>
                        <a:ext cx="461962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107" name="Text Box 11"/>
          <p:cNvSpPr txBox="1">
            <a:spLocks noChangeArrowheads="1"/>
          </p:cNvSpPr>
          <p:nvPr/>
        </p:nvSpPr>
        <p:spPr bwMode="auto">
          <a:xfrm>
            <a:off x="755650" y="2819400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时间延缓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52108" name="Object 12"/>
          <p:cNvGraphicFramePr>
            <a:graphicFrameLocks noChangeAspect="1"/>
          </p:cNvGraphicFramePr>
          <p:nvPr/>
        </p:nvGraphicFramePr>
        <p:xfrm>
          <a:off x="3879850" y="2838450"/>
          <a:ext cx="4445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7" name="Equation" r:id="rId15" imgW="90699" imgH="90390" progId="Equation.3">
                  <p:embed/>
                </p:oleObj>
              </mc:Choice>
              <mc:Fallback>
                <p:oleObj name="Equation" r:id="rId15" imgW="90699" imgH="9039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9850" y="2838450"/>
                        <a:ext cx="444500" cy="4460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09" name="Object 13"/>
          <p:cNvGraphicFramePr>
            <a:graphicFrameLocks/>
          </p:cNvGraphicFramePr>
          <p:nvPr/>
        </p:nvGraphicFramePr>
        <p:xfrm>
          <a:off x="4787900" y="2863850"/>
          <a:ext cx="12207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8" name="公式" r:id="rId17" imgW="1128859" imgH="280890" progId="Equation.3">
                  <p:embed/>
                </p:oleObj>
              </mc:Choice>
              <mc:Fallback>
                <p:oleObj name="公式" r:id="rId17" imgW="1128859" imgH="28089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863850"/>
                        <a:ext cx="12207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0" name="Object 14"/>
          <p:cNvGraphicFramePr>
            <a:graphicFrameLocks/>
          </p:cNvGraphicFramePr>
          <p:nvPr/>
        </p:nvGraphicFramePr>
        <p:xfrm>
          <a:off x="6300788" y="2832100"/>
          <a:ext cx="11969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9" name="公式" r:id="rId19" imgW="1100089" imgH="338235" progId="Equation.3">
                  <p:embed/>
                </p:oleObj>
              </mc:Choice>
              <mc:Fallback>
                <p:oleObj name="公式" r:id="rId19" imgW="1100089" imgH="33823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832100"/>
                        <a:ext cx="11969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1" name="Object 15"/>
          <p:cNvGraphicFramePr>
            <a:graphicFrameLocks noChangeAspect="1"/>
          </p:cNvGraphicFramePr>
          <p:nvPr/>
        </p:nvGraphicFramePr>
        <p:xfrm>
          <a:off x="1258888" y="3692525"/>
          <a:ext cx="461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0" name="Equation" r:id="rId21" imgW="52176" imgH="90390" progId="Equation.3">
                  <p:embed/>
                </p:oleObj>
              </mc:Choice>
              <mc:Fallback>
                <p:oleObj name="Equation" r:id="rId21" imgW="52176" imgH="9039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692525"/>
                        <a:ext cx="461962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2" name="Object 16"/>
          <p:cNvGraphicFramePr>
            <a:graphicFrameLocks/>
          </p:cNvGraphicFramePr>
          <p:nvPr/>
        </p:nvGraphicFramePr>
        <p:xfrm>
          <a:off x="2039938" y="3463925"/>
          <a:ext cx="26924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1" name="Equation" r:id="rId23" imgW="2604909" imgH="814485" progId="Equation.DSMT4">
                  <p:embed/>
                </p:oleObj>
              </mc:Choice>
              <mc:Fallback>
                <p:oleObj name="Equation" r:id="rId23" imgW="2604909" imgH="814485" progId="Equation.DSMT4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3463925"/>
                        <a:ext cx="26924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3" name="Object 17"/>
          <p:cNvGraphicFramePr>
            <a:graphicFrameLocks/>
          </p:cNvGraphicFramePr>
          <p:nvPr/>
        </p:nvGraphicFramePr>
        <p:xfrm>
          <a:off x="6313488" y="3482975"/>
          <a:ext cx="2362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2" name="Equation" r:id="rId25" imgW="2271859" imgH="776093" progId="Equation.DSMT4">
                  <p:embed/>
                </p:oleObj>
              </mc:Choice>
              <mc:Fallback>
                <p:oleObj name="Equation" r:id="rId25" imgW="2271859" imgH="776093" progId="Equation.DSMT4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3488" y="3482975"/>
                        <a:ext cx="23622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114" name="AutoShape 18"/>
          <p:cNvSpPr>
            <a:spLocks noChangeArrowheads="1"/>
          </p:cNvSpPr>
          <p:nvPr/>
        </p:nvSpPr>
        <p:spPr bwMode="auto">
          <a:xfrm>
            <a:off x="5003800" y="3786188"/>
            <a:ext cx="1150938" cy="290512"/>
          </a:xfrm>
          <a:prstGeom prst="rightArrow">
            <a:avLst>
              <a:gd name="adj1" fmla="val 35648"/>
              <a:gd name="adj2" fmla="val 109297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2115" name="Text Box 19"/>
          <p:cNvSpPr txBox="1">
            <a:spLocks noChangeArrowheads="1"/>
          </p:cNvSpPr>
          <p:nvPr/>
        </p:nvSpPr>
        <p:spPr bwMode="auto">
          <a:xfrm>
            <a:off x="755650" y="4556125"/>
            <a:ext cx="216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长度收缩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5211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376298"/>
              </p:ext>
            </p:extLst>
          </p:nvPr>
        </p:nvGraphicFramePr>
        <p:xfrm>
          <a:off x="2627784" y="4562475"/>
          <a:ext cx="461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3" name="Equation" r:id="rId27" imgW="52176" imgH="90390" progId="Equation.3">
                  <p:embed/>
                </p:oleObj>
              </mc:Choice>
              <mc:Fallback>
                <p:oleObj name="Equation" r:id="rId27" imgW="52176" imgH="9039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4562475"/>
                        <a:ext cx="461963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7" name="Object 21"/>
          <p:cNvGraphicFramePr>
            <a:graphicFrameLocks/>
          </p:cNvGraphicFramePr>
          <p:nvPr/>
        </p:nvGraphicFramePr>
        <p:xfrm>
          <a:off x="4645025" y="4600575"/>
          <a:ext cx="10810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4" name="公式" r:id="rId29" imgW="985984" imgH="280890" progId="Equation.3">
                  <p:embed/>
                </p:oleObj>
              </mc:Choice>
              <mc:Fallback>
                <p:oleObj name="公式" r:id="rId29" imgW="985984" imgH="28089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025" y="4600575"/>
                        <a:ext cx="10810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8" name="Object 22"/>
          <p:cNvGraphicFramePr>
            <a:graphicFrameLocks/>
          </p:cNvGraphicFramePr>
          <p:nvPr/>
        </p:nvGraphicFramePr>
        <p:xfrm>
          <a:off x="6084888" y="4625975"/>
          <a:ext cx="99218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5" name="公式" r:id="rId31" imgW="900161" imgH="224032" progId="Equation.3">
                  <p:embed/>
                </p:oleObj>
              </mc:Choice>
              <mc:Fallback>
                <p:oleObj name="公式" r:id="rId31" imgW="900161" imgH="224032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625975"/>
                        <a:ext cx="99218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9" name="Object 23"/>
          <p:cNvGraphicFramePr>
            <a:graphicFrameLocks noChangeAspect="1"/>
          </p:cNvGraphicFramePr>
          <p:nvPr/>
        </p:nvGraphicFramePr>
        <p:xfrm>
          <a:off x="1260475" y="5280025"/>
          <a:ext cx="4318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6" name="Equation" r:id="rId33" imgW="90699" imgH="90390" progId="Equation.3">
                  <p:embed/>
                </p:oleObj>
              </mc:Choice>
              <mc:Fallback>
                <p:oleObj name="Equation" r:id="rId33" imgW="90699" imgH="9039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5280025"/>
                        <a:ext cx="431800" cy="433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20" name="Object 24"/>
          <p:cNvGraphicFramePr>
            <a:graphicFrameLocks/>
          </p:cNvGraphicFramePr>
          <p:nvPr/>
        </p:nvGraphicFramePr>
        <p:xfrm>
          <a:off x="2027238" y="5084763"/>
          <a:ext cx="2184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7" name="公式" r:id="rId35" imgW="2090949" imgH="757140" progId="Equation.3">
                  <p:embed/>
                </p:oleObj>
              </mc:Choice>
              <mc:Fallback>
                <p:oleObj name="公式" r:id="rId35" imgW="2090949" imgH="75714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5084763"/>
                        <a:ext cx="2184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121" name="AutoShape 25"/>
          <p:cNvSpPr>
            <a:spLocks noChangeArrowheads="1"/>
          </p:cNvSpPr>
          <p:nvPr/>
        </p:nvSpPr>
        <p:spPr bwMode="auto">
          <a:xfrm>
            <a:off x="4532313" y="5395913"/>
            <a:ext cx="1479550" cy="265112"/>
          </a:xfrm>
          <a:prstGeom prst="rightArrow">
            <a:avLst>
              <a:gd name="adj1" fmla="val 41954"/>
              <a:gd name="adj2" fmla="val 148926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52122" name="Object 26"/>
          <p:cNvGraphicFramePr>
            <a:graphicFrameLocks/>
          </p:cNvGraphicFramePr>
          <p:nvPr/>
        </p:nvGraphicFramePr>
        <p:xfrm>
          <a:off x="6148388" y="5099050"/>
          <a:ext cx="2527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8" name="公式" r:id="rId37" imgW="2433751" imgH="757140" progId="Equation.3">
                  <p:embed/>
                </p:oleObj>
              </mc:Choice>
              <mc:Fallback>
                <p:oleObj name="公式" r:id="rId37" imgW="2433751" imgH="75714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388" y="5099050"/>
                        <a:ext cx="2527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23" name="Objec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620531"/>
              </p:ext>
            </p:extLst>
          </p:nvPr>
        </p:nvGraphicFramePr>
        <p:xfrm>
          <a:off x="4427984" y="5935662"/>
          <a:ext cx="1720404" cy="589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9" name="Equation" r:id="rId39" imgW="799920" imgH="279360" progId="Equation.DSMT4">
                  <p:embed/>
                </p:oleObj>
              </mc:Choice>
              <mc:Fallback>
                <p:oleObj name="Equation" r:id="rId39" imgW="799920" imgH="279360" progId="Equation.DSMT4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5935662"/>
                        <a:ext cx="1720404" cy="5896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3302793" y="4540250"/>
            <a:ext cx="1598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同时测量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5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5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2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2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5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5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52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52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05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05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05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052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052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05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05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098" grpId="0" autoUpdateAnimBg="0"/>
      <p:bldP spid="2052100" grpId="0" autoUpdateAnimBg="0"/>
      <p:bldP spid="2052105" grpId="0" animBg="1"/>
      <p:bldP spid="2052107" grpId="0" autoUpdateAnimBg="0"/>
      <p:bldP spid="2052114" grpId="0" animBg="1"/>
      <p:bldP spid="2052115" grpId="0" autoUpdateAnimBg="0"/>
      <p:bldP spid="2052121" grpId="0" animBg="1"/>
      <p:bldP spid="2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1520" y="1606674"/>
            <a:ext cx="81502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沿两个惯性系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相对运动方向上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发生的两个事件，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在其中一个惯性系中表现为同时的，在另一个惯性系中观察，则总是在前一个惯性系运动的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后方的那一事件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先发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生。</a:t>
            </a:r>
            <a:endParaRPr kumimoji="1" lang="zh-CN" altLang="en-US" sz="2400" b="1" dirty="0">
              <a:solidFill>
                <a:srgbClr val="00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1520" y="958602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一</a:t>
            </a:r>
            <a:r>
              <a:rPr kumimoji="1"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  <a:r>
              <a:rPr kumimoji="1" lang="zh-CN" altLang="en-US" sz="28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同</a:t>
            </a:r>
            <a:r>
              <a:rPr kumimoji="1"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</a:rPr>
              <a:t>时性的相对性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1520" y="3647479"/>
            <a:ext cx="40620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Monotype Sorts" pitchFamily="2" charset="2"/>
              </a:rPr>
              <a:t>(2)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同时性的相对性是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光速不</a:t>
            </a:r>
            <a:endParaRPr kumimoji="1" lang="en-US" altLang="zh-CN" sz="2400" b="1" dirty="0" smtClean="0">
              <a:solidFill>
                <a:srgbClr val="00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>
              <a:defRPr/>
            </a:pPr>
            <a:r>
              <a:rPr kumimoji="1" lang="en-US" altLang="zh-CN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变原理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的直接结果。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51520" y="3089697"/>
            <a:ext cx="83058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Monotype Sorts" pitchFamily="2" charset="2"/>
              </a:rPr>
              <a:t>(1)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同时性是相对的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kumimoji="1" lang="zh-CN" altLang="en-US" sz="2400" b="1" dirty="0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99665" y="4527153"/>
            <a:ext cx="469004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2913" indent="-4429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同时性的相对性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否定了各个惯性系具有统一时间的可能性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，否定了牛顿的绝对时空观。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259632" y="188913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 smtClean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狭</a:t>
            </a:r>
            <a:r>
              <a:rPr lang="zh-CN" altLang="en-US" sz="3200" b="1" dirty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义相对论的时空观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4421932" y="3212976"/>
            <a:ext cx="4550421" cy="3340100"/>
            <a:chOff x="4342754" y="2106613"/>
            <a:chExt cx="4550421" cy="3340100"/>
          </a:xfrm>
        </p:grpSpPr>
        <p:grpSp>
          <p:nvGrpSpPr>
            <p:cNvPr id="76" name="Group 6"/>
            <p:cNvGrpSpPr>
              <a:grpSpLocks/>
            </p:cNvGrpSpPr>
            <p:nvPr/>
          </p:nvGrpSpPr>
          <p:grpSpPr bwMode="auto">
            <a:xfrm>
              <a:off x="4342754" y="2205038"/>
              <a:ext cx="4477395" cy="2724150"/>
              <a:chOff x="2872" y="1480"/>
              <a:chExt cx="2684" cy="1633"/>
            </a:xfrm>
          </p:grpSpPr>
          <p:sp>
            <p:nvSpPr>
              <p:cNvPr id="137" name="Line 7"/>
              <p:cNvSpPr>
                <a:spLocks noChangeShapeType="1"/>
              </p:cNvSpPr>
              <p:nvPr/>
            </p:nvSpPr>
            <p:spPr bwMode="auto">
              <a:xfrm>
                <a:off x="3145" y="3113"/>
                <a:ext cx="2411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8"/>
              <p:cNvSpPr>
                <a:spLocks noChangeShapeType="1"/>
              </p:cNvSpPr>
              <p:nvPr/>
            </p:nvSpPr>
            <p:spPr bwMode="auto">
              <a:xfrm flipV="1">
                <a:off x="3152" y="1480"/>
                <a:ext cx="0" cy="1632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9" name="Objec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92629520"/>
                  </p:ext>
                </p:extLst>
              </p:nvPr>
            </p:nvGraphicFramePr>
            <p:xfrm>
              <a:off x="2872" y="1558"/>
              <a:ext cx="189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902" name="Equation" r:id="rId4" imgW="139680" imgH="177480" progId="Equation.DSMT4">
                      <p:embed/>
                    </p:oleObj>
                  </mc:Choice>
                  <mc:Fallback>
                    <p:oleObj name="Equation" r:id="rId4" imgW="13968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2" y="1558"/>
                            <a:ext cx="189" cy="2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Group 13"/>
            <p:cNvGrpSpPr>
              <a:grpSpLocks/>
            </p:cNvGrpSpPr>
            <p:nvPr/>
          </p:nvGrpSpPr>
          <p:grpSpPr bwMode="auto">
            <a:xfrm>
              <a:off x="4968875" y="2336800"/>
              <a:ext cx="3844925" cy="2460625"/>
              <a:chOff x="3334" y="1682"/>
              <a:chExt cx="2218" cy="1249"/>
            </a:xfrm>
          </p:grpSpPr>
          <p:sp>
            <p:nvSpPr>
              <p:cNvPr id="134" name="Line 14"/>
              <p:cNvSpPr>
                <a:spLocks noChangeShapeType="1"/>
              </p:cNvSpPr>
              <p:nvPr/>
            </p:nvSpPr>
            <p:spPr bwMode="auto">
              <a:xfrm>
                <a:off x="3334" y="2931"/>
                <a:ext cx="221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" name="Line 15"/>
              <p:cNvSpPr>
                <a:spLocks noChangeShapeType="1"/>
              </p:cNvSpPr>
              <p:nvPr/>
            </p:nvSpPr>
            <p:spPr bwMode="auto">
              <a:xfrm flipV="1">
                <a:off x="3344" y="1682"/>
                <a:ext cx="0" cy="1248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6" name="Object 1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0669725"/>
                  </p:ext>
                </p:extLst>
              </p:nvPr>
            </p:nvGraphicFramePr>
            <p:xfrm>
              <a:off x="3432" y="1714"/>
              <a:ext cx="195" cy="2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903" name="Equation" r:id="rId6" imgW="164880" imgH="177480" progId="Equation.DSMT4">
                      <p:embed/>
                    </p:oleObj>
                  </mc:Choice>
                  <mc:Fallback>
                    <p:oleObj name="Equation" r:id="rId6" imgW="16488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2" y="1714"/>
                            <a:ext cx="195" cy="2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8" name="Line 17"/>
            <p:cNvSpPr>
              <a:spLocks noChangeShapeType="1"/>
            </p:cNvSpPr>
            <p:nvPr/>
          </p:nvSpPr>
          <p:spPr bwMode="auto">
            <a:xfrm>
              <a:off x="5006975" y="3227388"/>
              <a:ext cx="544513" cy="476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9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6816579"/>
                </p:ext>
              </p:extLst>
            </p:nvPr>
          </p:nvGraphicFramePr>
          <p:xfrm>
            <a:off x="5548313" y="2973388"/>
            <a:ext cx="4730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04" name="Equation" r:id="rId8" imgW="0" imgH="14093" progId="Equation.3">
                    <p:embed/>
                  </p:oleObj>
                </mc:Choice>
                <mc:Fallback>
                  <p:oleObj name="Equation" r:id="rId8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8313" y="2973388"/>
                          <a:ext cx="473075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587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Text Box 23"/>
            <p:cNvSpPr txBox="1">
              <a:spLocks noChangeArrowheads="1"/>
            </p:cNvSpPr>
            <p:nvPr/>
          </p:nvSpPr>
          <p:spPr bwMode="auto">
            <a:xfrm>
              <a:off x="7524750" y="2106613"/>
              <a:ext cx="990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时，</a:t>
              </a:r>
              <a:endParaRPr kumimoji="1" lang="zh-CN" altLang="en-US" sz="24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1" name="Text Box 24"/>
            <p:cNvSpPr txBox="1">
              <a:spLocks noChangeArrowheads="1"/>
            </p:cNvSpPr>
            <p:nvPr/>
          </p:nvSpPr>
          <p:spPr bwMode="auto">
            <a:xfrm>
              <a:off x="6731000" y="2611438"/>
              <a:ext cx="21621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发出一光信号</a:t>
              </a:r>
            </a:p>
          </p:txBody>
        </p:sp>
        <p:graphicFrame>
          <p:nvGraphicFramePr>
            <p:cNvPr id="82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8739684"/>
                </p:ext>
              </p:extLst>
            </p:nvPr>
          </p:nvGraphicFramePr>
          <p:xfrm>
            <a:off x="7426325" y="3703638"/>
            <a:ext cx="3810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05" name="公式" r:id="rId10" imgW="0" imgH="14093" progId="Equation.3">
                    <p:embed/>
                  </p:oleObj>
                </mc:Choice>
                <mc:Fallback>
                  <p:oleObj name="公式" r:id="rId10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26325" y="3703638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" name="Line 27"/>
            <p:cNvSpPr>
              <a:spLocks noChangeShapeType="1"/>
            </p:cNvSpPr>
            <p:nvPr/>
          </p:nvSpPr>
          <p:spPr bwMode="auto">
            <a:xfrm>
              <a:off x="7343775" y="4135438"/>
              <a:ext cx="576263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Line 28"/>
            <p:cNvSpPr>
              <a:spLocks noChangeShapeType="1"/>
            </p:cNvSpPr>
            <p:nvPr/>
          </p:nvSpPr>
          <p:spPr bwMode="auto">
            <a:xfrm flipH="1">
              <a:off x="5978525" y="4135438"/>
              <a:ext cx="5334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85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0211429"/>
                </p:ext>
              </p:extLst>
            </p:nvPr>
          </p:nvGraphicFramePr>
          <p:xfrm>
            <a:off x="6130925" y="3703638"/>
            <a:ext cx="3810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06" name="公式" r:id="rId12" imgW="0" imgH="14093" progId="Equation.3">
                    <p:embed/>
                  </p:oleObj>
                </mc:Choice>
                <mc:Fallback>
                  <p:oleObj name="公式" r:id="rId12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0925" y="3703638"/>
                          <a:ext cx="38100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6" name="Group 43"/>
            <p:cNvGrpSpPr>
              <a:grpSpLocks/>
            </p:cNvGrpSpPr>
            <p:nvPr/>
          </p:nvGrpSpPr>
          <p:grpSpPr bwMode="auto">
            <a:xfrm>
              <a:off x="5364163" y="4340225"/>
              <a:ext cx="3221037" cy="457200"/>
              <a:chOff x="3288" y="754"/>
              <a:chExt cx="2029" cy="288"/>
            </a:xfrm>
          </p:grpSpPr>
          <p:grpSp>
            <p:nvGrpSpPr>
              <p:cNvPr id="100" name="Group 44"/>
              <p:cNvGrpSpPr>
                <a:grpSpLocks/>
              </p:cNvGrpSpPr>
              <p:nvPr/>
            </p:nvGrpSpPr>
            <p:grpSpPr bwMode="auto">
              <a:xfrm>
                <a:off x="3288" y="754"/>
                <a:ext cx="441" cy="288"/>
                <a:chOff x="3243" y="742"/>
                <a:chExt cx="441" cy="288"/>
              </a:xfrm>
            </p:grpSpPr>
            <p:sp>
              <p:nvSpPr>
                <p:cNvPr id="131" name="Rectangle 45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32" name="Oval 46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33" name="Oval 47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101" name="Group 48"/>
              <p:cNvGrpSpPr>
                <a:grpSpLocks/>
              </p:cNvGrpSpPr>
              <p:nvPr/>
            </p:nvGrpSpPr>
            <p:grpSpPr bwMode="auto">
              <a:xfrm>
                <a:off x="3817" y="754"/>
                <a:ext cx="441" cy="288"/>
                <a:chOff x="3243" y="742"/>
                <a:chExt cx="441" cy="288"/>
              </a:xfrm>
            </p:grpSpPr>
            <p:sp>
              <p:nvSpPr>
                <p:cNvPr id="128" name="Rectangle 49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29" name="Oval 50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30" name="Oval 51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102" name="Group 52"/>
              <p:cNvGrpSpPr>
                <a:grpSpLocks/>
              </p:cNvGrpSpPr>
              <p:nvPr/>
            </p:nvGrpSpPr>
            <p:grpSpPr bwMode="auto">
              <a:xfrm>
                <a:off x="4346" y="754"/>
                <a:ext cx="441" cy="288"/>
                <a:chOff x="3243" y="742"/>
                <a:chExt cx="441" cy="288"/>
              </a:xfrm>
            </p:grpSpPr>
            <p:sp>
              <p:nvSpPr>
                <p:cNvPr id="125" name="Rectangle 53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26" name="Oval 54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27" name="Oval 55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103" name="Group 56"/>
              <p:cNvGrpSpPr>
                <a:grpSpLocks/>
              </p:cNvGrpSpPr>
              <p:nvPr/>
            </p:nvGrpSpPr>
            <p:grpSpPr bwMode="auto">
              <a:xfrm>
                <a:off x="4876" y="754"/>
                <a:ext cx="441" cy="288"/>
                <a:chOff x="3243" y="742"/>
                <a:chExt cx="441" cy="288"/>
              </a:xfrm>
            </p:grpSpPr>
            <p:sp>
              <p:nvSpPr>
                <p:cNvPr id="122" name="Rectangle 57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23" name="Oval 58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24" name="Oval 59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104" name="Group 60"/>
              <p:cNvGrpSpPr>
                <a:grpSpLocks/>
              </p:cNvGrpSpPr>
              <p:nvPr/>
            </p:nvGrpSpPr>
            <p:grpSpPr bwMode="auto">
              <a:xfrm>
                <a:off x="3725" y="846"/>
                <a:ext cx="96" cy="34"/>
                <a:chOff x="3725" y="846"/>
                <a:chExt cx="96" cy="34"/>
              </a:xfrm>
            </p:grpSpPr>
            <p:sp>
              <p:nvSpPr>
                <p:cNvPr id="117" name="Oval 61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18" name="Oval 62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19" name="Oval 63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20" name="Oval 64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21" name="Oval 65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105" name="Group 66"/>
              <p:cNvGrpSpPr>
                <a:grpSpLocks/>
              </p:cNvGrpSpPr>
              <p:nvPr/>
            </p:nvGrpSpPr>
            <p:grpSpPr bwMode="auto">
              <a:xfrm>
                <a:off x="4252" y="846"/>
                <a:ext cx="96" cy="34"/>
                <a:chOff x="3725" y="846"/>
                <a:chExt cx="96" cy="34"/>
              </a:xfrm>
            </p:grpSpPr>
            <p:sp>
              <p:nvSpPr>
                <p:cNvPr id="112" name="Oval 67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13" name="Oval 68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14" name="Oval 69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15" name="Oval 70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16" name="Oval 71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106" name="Group 72"/>
              <p:cNvGrpSpPr>
                <a:grpSpLocks/>
              </p:cNvGrpSpPr>
              <p:nvPr/>
            </p:nvGrpSpPr>
            <p:grpSpPr bwMode="auto">
              <a:xfrm>
                <a:off x="4780" y="846"/>
                <a:ext cx="96" cy="34"/>
                <a:chOff x="3725" y="846"/>
                <a:chExt cx="96" cy="34"/>
              </a:xfrm>
            </p:grpSpPr>
            <p:sp>
              <p:nvSpPr>
                <p:cNvPr id="107" name="Oval 73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08" name="Oval 74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09" name="Oval 75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10" name="Oval 76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111" name="Oval 77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</p:grpSp>
        <p:sp>
          <p:nvSpPr>
            <p:cNvPr id="87" name="Sound"/>
            <p:cNvSpPr>
              <a:spLocks noEditPoints="1" noChangeArrowheads="1"/>
            </p:cNvSpPr>
            <p:nvPr/>
          </p:nvSpPr>
          <p:spPr bwMode="auto">
            <a:xfrm>
              <a:off x="5162550" y="4349750"/>
              <a:ext cx="360363" cy="360363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0 h 21600"/>
                <a:gd name="T4" fmla="*/ 0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61 w 21600"/>
                <a:gd name="T13" fmla="*/ 22454 h 21600"/>
                <a:gd name="T14" fmla="*/ 21069 w 21600"/>
                <a:gd name="T15" fmla="*/ 282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gradFill rotWithShape="1">
              <a:gsLst>
                <a:gs pos="0">
                  <a:srgbClr val="FFBE7D"/>
                </a:gs>
                <a:gs pos="100000">
                  <a:srgbClr val="76583A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Sound"/>
            <p:cNvSpPr>
              <a:spLocks noEditPoints="1" noChangeArrowheads="1"/>
            </p:cNvSpPr>
            <p:nvPr/>
          </p:nvSpPr>
          <p:spPr bwMode="auto">
            <a:xfrm rot="10800000">
              <a:off x="8416925" y="4348163"/>
              <a:ext cx="360363" cy="360362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0 h 21600"/>
                <a:gd name="T4" fmla="*/ 0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61 w 21600"/>
                <a:gd name="T13" fmla="*/ 22454 h 21600"/>
                <a:gd name="T14" fmla="*/ 21069 w 21600"/>
                <a:gd name="T15" fmla="*/ 282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gradFill rotWithShape="1">
              <a:gsLst>
                <a:gs pos="0">
                  <a:srgbClr val="FFBE7D"/>
                </a:gs>
                <a:gs pos="100000">
                  <a:srgbClr val="76583A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tebulb"/>
            <p:cNvSpPr>
              <a:spLocks noEditPoints="1" noChangeArrowheads="1"/>
            </p:cNvSpPr>
            <p:nvPr/>
          </p:nvSpPr>
          <p:spPr bwMode="auto">
            <a:xfrm>
              <a:off x="6807200" y="4225925"/>
              <a:ext cx="315913" cy="57626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7782 h 21600"/>
                <a:gd name="T4" fmla="*/ 0 w 21600"/>
                <a:gd name="T5" fmla="*/ 7782 h 21600"/>
                <a:gd name="T6" fmla="*/ 10800 w 21600"/>
                <a:gd name="T7" fmla="*/ 21600 h 21600"/>
                <a:gd name="T8" fmla="*/ 3556 w 21600"/>
                <a:gd name="T9" fmla="*/ 2188 h 21600"/>
                <a:gd name="T10" fmla="*/ 18277 w 21600"/>
                <a:gd name="T11" fmla="*/ 9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100000">
                  <a:schemeClr val="bg2"/>
                </a:gs>
              </a:gsLst>
              <a:path path="rect">
                <a:fillToRect l="50000" t="50000" r="50000" b="50000"/>
              </a:path>
            </a:gra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90" name="AutoShape 81"/>
            <p:cNvSpPr>
              <a:spLocks noChangeArrowheads="1"/>
            </p:cNvSpPr>
            <p:nvPr/>
          </p:nvSpPr>
          <p:spPr bwMode="auto">
            <a:xfrm>
              <a:off x="6764338" y="4100513"/>
              <a:ext cx="381000" cy="533400"/>
            </a:xfrm>
            <a:prstGeom prst="irregularSeal1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pSp>
          <p:nvGrpSpPr>
            <p:cNvPr id="91" name="Group 82"/>
            <p:cNvGrpSpPr>
              <a:grpSpLocks/>
            </p:cNvGrpSpPr>
            <p:nvPr/>
          </p:nvGrpSpPr>
          <p:grpSpPr bwMode="auto">
            <a:xfrm>
              <a:off x="6721477" y="4864100"/>
              <a:ext cx="533401" cy="582613"/>
              <a:chOff x="1428" y="1491"/>
              <a:chExt cx="336" cy="367"/>
            </a:xfrm>
          </p:grpSpPr>
          <p:sp>
            <p:nvSpPr>
              <p:cNvPr id="98" name="Oval 83"/>
              <p:cNvSpPr>
                <a:spLocks noChangeArrowheads="1"/>
              </p:cNvSpPr>
              <p:nvPr/>
            </p:nvSpPr>
            <p:spPr bwMode="auto">
              <a:xfrm>
                <a:off x="1539" y="1491"/>
                <a:ext cx="85" cy="7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graphicFrame>
            <p:nvGraphicFramePr>
              <p:cNvPr id="99" name="Object 1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6652518"/>
                  </p:ext>
                </p:extLst>
              </p:nvPr>
            </p:nvGraphicFramePr>
            <p:xfrm>
              <a:off x="1428" y="1588"/>
              <a:ext cx="336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907" name="Equation" r:id="rId14" imgW="203040" imgH="164880" progId="Equation.DSMT4">
                      <p:embed/>
                    </p:oleObj>
                  </mc:Choice>
                  <mc:Fallback>
                    <p:oleObj name="Equation" r:id="rId14" imgW="203040" imgH="164880" progId="Equation.DSMT4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28" y="1588"/>
                            <a:ext cx="336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2" name="对象 9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5820748"/>
                </p:ext>
              </p:extLst>
            </p:nvPr>
          </p:nvGraphicFramePr>
          <p:xfrm>
            <a:off x="6148423" y="2120902"/>
            <a:ext cx="1482725" cy="4186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08" name="Equation" r:id="rId16" imgW="558720" imgH="177480" progId="Equation.DSMT4">
                    <p:embed/>
                  </p:oleObj>
                </mc:Choice>
                <mc:Fallback>
                  <p:oleObj name="Equation" r:id="rId16" imgW="55872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8423" y="2120902"/>
                          <a:ext cx="1482725" cy="4186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3" name="对象 9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0919046"/>
                </p:ext>
              </p:extLst>
            </p:nvPr>
          </p:nvGraphicFramePr>
          <p:xfrm>
            <a:off x="6633850" y="3580606"/>
            <a:ext cx="732463" cy="445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09" name="Equation" r:id="rId18" imgW="241200" imgH="164880" progId="Equation.DSMT4">
                    <p:embed/>
                  </p:oleObj>
                </mc:Choice>
                <mc:Fallback>
                  <p:oleObj name="Equation" r:id="rId18" imgW="24120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3850" y="3580606"/>
                          <a:ext cx="732463" cy="445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对象 9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8504828"/>
                </p:ext>
              </p:extLst>
            </p:nvPr>
          </p:nvGraphicFramePr>
          <p:xfrm>
            <a:off x="6196494" y="2592881"/>
            <a:ext cx="732463" cy="445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10" name="Equation" r:id="rId20" imgW="241200" imgH="164880" progId="Equation.DSMT4">
                    <p:embed/>
                  </p:oleObj>
                </mc:Choice>
                <mc:Fallback>
                  <p:oleObj name="Equation" r:id="rId20" imgW="24120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96494" y="2592881"/>
                          <a:ext cx="732463" cy="445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对象 9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1818249"/>
                </p:ext>
              </p:extLst>
            </p:nvPr>
          </p:nvGraphicFramePr>
          <p:xfrm>
            <a:off x="5138801" y="3836988"/>
            <a:ext cx="471488" cy="388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11" name="Equation" r:id="rId21" imgW="177480" imgH="164880" progId="Equation.DSMT4">
                    <p:embed/>
                  </p:oleObj>
                </mc:Choice>
                <mc:Fallback>
                  <p:oleObj name="Equation" r:id="rId21" imgW="1774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8801" y="3836988"/>
                          <a:ext cx="471488" cy="3889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对象 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1218515"/>
                </p:ext>
              </p:extLst>
            </p:nvPr>
          </p:nvGraphicFramePr>
          <p:xfrm>
            <a:off x="8350250" y="3845659"/>
            <a:ext cx="504825" cy="38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12" name="Equation" r:id="rId23" imgW="190440" imgH="164880" progId="Equation.DSMT4">
                    <p:embed/>
                  </p:oleObj>
                </mc:Choice>
                <mc:Fallback>
                  <p:oleObj name="Equation" r:id="rId23" imgW="19044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50250" y="3845659"/>
                          <a:ext cx="504825" cy="388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" name="对象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0088422"/>
                </p:ext>
              </p:extLst>
            </p:nvPr>
          </p:nvGraphicFramePr>
          <p:xfrm>
            <a:off x="5547516" y="3007519"/>
            <a:ext cx="446087" cy="495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13" name="Equation" r:id="rId25" imgW="446433" imgH="495378" progId="Equation.DSMT4">
                    <p:embed/>
                  </p:oleObj>
                </mc:Choice>
                <mc:Fallback>
                  <p:oleObj name="Equation" r:id="rId25" imgW="446433" imgH="495378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5547516" y="3007519"/>
                          <a:ext cx="446087" cy="495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355232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WordArt 2"/>
          <p:cNvSpPr>
            <a:spLocks noChangeArrowheads="1" noChangeShapeType="1" noTextEdit="1"/>
          </p:cNvSpPr>
          <p:nvPr/>
        </p:nvSpPr>
        <p:spPr bwMode="auto">
          <a:xfrm>
            <a:off x="2341563" y="476250"/>
            <a:ext cx="259080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1" hangingPunct="1">
              <a:defRPr/>
            </a:pPr>
            <a:r>
              <a:rPr lang="en-US" altLang="zh-CN" sz="2400" kern="10">
                <a:ln w="3175">
                  <a:solidFill>
                    <a:srgbClr val="66FFFF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宋体"/>
                <a:ea typeface="宋体"/>
              </a:rPr>
              <a:t>—— </a:t>
            </a:r>
            <a:r>
              <a:rPr lang="zh-CN" altLang="en-US" sz="2400" kern="10">
                <a:ln w="3175">
                  <a:solidFill>
                    <a:srgbClr val="66FFFF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宋体"/>
                <a:ea typeface="宋体"/>
              </a:rPr>
              <a:t>运动时钟变慢 </a:t>
            </a:r>
          </a:p>
        </p:txBody>
      </p:sp>
      <p:sp>
        <p:nvSpPr>
          <p:cNvPr id="395267" name="Text Box 3"/>
          <p:cNvSpPr txBox="1">
            <a:spLocks noChangeArrowheads="1"/>
          </p:cNvSpPr>
          <p:nvPr/>
        </p:nvSpPr>
        <p:spPr bwMode="auto">
          <a:xfrm>
            <a:off x="179388" y="333375"/>
            <a:ext cx="40322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二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</a:rPr>
              <a:t>时间延缓</a:t>
            </a:r>
          </a:p>
          <a:p>
            <a:r>
              <a:rPr kumimoji="1" lang="zh-CN" altLang="en-US" b="1" dirty="0">
                <a:solidFill>
                  <a:schemeClr val="bg1"/>
                </a:solidFill>
              </a:rPr>
              <a:t>               </a:t>
            </a:r>
            <a:r>
              <a:rPr kumimoji="1" lang="en-US" altLang="zh-CN" b="1" dirty="0">
                <a:solidFill>
                  <a:schemeClr val="bg1"/>
                </a:solidFill>
              </a:rPr>
              <a:t>(Effect of Time Dilation)</a:t>
            </a:r>
            <a:r>
              <a:rPr kumimoji="1" lang="en-US" altLang="zh-CN" dirty="0"/>
              <a:t> </a:t>
            </a:r>
          </a:p>
        </p:txBody>
      </p:sp>
      <p:sp>
        <p:nvSpPr>
          <p:cNvPr id="395268" name="Text Box 4"/>
          <p:cNvSpPr txBox="1">
            <a:spLocks noChangeArrowheads="1"/>
          </p:cNvSpPr>
          <p:nvPr/>
        </p:nvSpPr>
        <p:spPr bwMode="auto">
          <a:xfrm>
            <a:off x="6310313" y="514350"/>
            <a:ext cx="2438400" cy="841375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时间间隔测量是</a:t>
            </a:r>
          </a:p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否也具有相对性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989763" y="660400"/>
            <a:ext cx="946150" cy="2047875"/>
            <a:chOff x="4604" y="712"/>
            <a:chExt cx="596" cy="1290"/>
          </a:xfrm>
        </p:grpSpPr>
        <p:grpSp>
          <p:nvGrpSpPr>
            <p:cNvPr id="28783" name="Group 6"/>
            <p:cNvGrpSpPr>
              <a:grpSpLocks/>
            </p:cNvGrpSpPr>
            <p:nvPr/>
          </p:nvGrpSpPr>
          <p:grpSpPr bwMode="auto">
            <a:xfrm>
              <a:off x="4604" y="1253"/>
              <a:ext cx="578" cy="749"/>
              <a:chOff x="2835" y="2239"/>
              <a:chExt cx="181" cy="284"/>
            </a:xfrm>
          </p:grpSpPr>
          <p:grpSp>
            <p:nvGrpSpPr>
              <p:cNvPr id="28785" name="Group 7"/>
              <p:cNvGrpSpPr>
                <a:grpSpLocks/>
              </p:cNvGrpSpPr>
              <p:nvPr/>
            </p:nvGrpSpPr>
            <p:grpSpPr bwMode="auto">
              <a:xfrm>
                <a:off x="2875" y="2335"/>
                <a:ext cx="129" cy="126"/>
                <a:chOff x="2911" y="2943"/>
                <a:chExt cx="537" cy="571"/>
              </a:xfrm>
            </p:grpSpPr>
            <p:sp>
              <p:nvSpPr>
                <p:cNvPr id="28837" name="Freeform 8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8838" name="Group 9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28839" name="Freeform 10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8840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28841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42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43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44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45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46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8786" name="Group 18"/>
              <p:cNvGrpSpPr>
                <a:grpSpLocks/>
              </p:cNvGrpSpPr>
              <p:nvPr/>
            </p:nvGrpSpPr>
            <p:grpSpPr bwMode="auto">
              <a:xfrm>
                <a:off x="2867" y="2239"/>
                <a:ext cx="144" cy="157"/>
                <a:chOff x="2876" y="2504"/>
                <a:chExt cx="599" cy="716"/>
              </a:xfrm>
            </p:grpSpPr>
            <p:sp>
              <p:nvSpPr>
                <p:cNvPr id="28806" name="Freeform 19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8807" name="Group 20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28819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28835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36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8820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28828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8829" name="Group 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28830" name="Freeform 2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31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32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33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34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8821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28822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8823" name="Group 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28824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25" name="Freeform 3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26" name="Freeform 3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27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28808" name="Group 39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28812" name="Freeform 40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13" name="Freeform 41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14" name="Freeform 42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8815" name="Group 43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28816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17" name="Oval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28818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8809" name="Group 47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28810" name="Freeform 48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11" name="Freeform 49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8787" name="Freeform 50"/>
              <p:cNvSpPr>
                <a:spLocks/>
              </p:cNvSpPr>
              <p:nvPr/>
            </p:nvSpPr>
            <p:spPr bwMode="auto">
              <a:xfrm>
                <a:off x="2835" y="2337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66FF33"/>
              </a:solidFill>
              <a:ln w="7938">
                <a:solidFill>
                  <a:srgbClr val="66FF3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8" name="Freeform 51"/>
              <p:cNvSpPr>
                <a:spLocks/>
              </p:cNvSpPr>
              <p:nvPr/>
            </p:nvSpPr>
            <p:spPr bwMode="auto">
              <a:xfrm>
                <a:off x="2932" y="2426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9" name="Freeform 52"/>
              <p:cNvSpPr>
                <a:spLocks/>
              </p:cNvSpPr>
              <p:nvPr/>
            </p:nvSpPr>
            <p:spPr bwMode="auto">
              <a:xfrm>
                <a:off x="2874" y="2359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0" name="Freeform 53"/>
              <p:cNvSpPr>
                <a:spLocks/>
              </p:cNvSpPr>
              <p:nvPr/>
            </p:nvSpPr>
            <p:spPr bwMode="auto">
              <a:xfrm>
                <a:off x="2878" y="2395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1" name="Freeform 54"/>
              <p:cNvSpPr>
                <a:spLocks/>
              </p:cNvSpPr>
              <p:nvPr/>
            </p:nvSpPr>
            <p:spPr bwMode="auto">
              <a:xfrm>
                <a:off x="2839" y="2426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2" name="Freeform 55"/>
              <p:cNvSpPr>
                <a:spLocks/>
              </p:cNvSpPr>
              <p:nvPr/>
            </p:nvSpPr>
            <p:spPr bwMode="auto">
              <a:xfrm>
                <a:off x="2840" y="2426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8793" name="Group 56"/>
              <p:cNvGrpSpPr>
                <a:grpSpLocks/>
              </p:cNvGrpSpPr>
              <p:nvPr/>
            </p:nvGrpSpPr>
            <p:grpSpPr bwMode="auto">
              <a:xfrm>
                <a:off x="2864" y="2459"/>
                <a:ext cx="152" cy="64"/>
                <a:chOff x="2863" y="3504"/>
                <a:chExt cx="634" cy="292"/>
              </a:xfrm>
            </p:grpSpPr>
            <p:sp>
              <p:nvSpPr>
                <p:cNvPr id="28797" name="Freeform 57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798" name="Freeform 58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799" name="Freeform 59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0" name="Freeform 60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1" name="Freeform 61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2" name="Freeform 62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3" name="Freeform 63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4" name="Freeform 64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5" name="Freeform 65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8794" name="Freeform 66"/>
              <p:cNvSpPr>
                <a:spLocks/>
              </p:cNvSpPr>
              <p:nvPr/>
            </p:nvSpPr>
            <p:spPr bwMode="auto">
              <a:xfrm>
                <a:off x="2853" y="2440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5" name="Freeform 67"/>
              <p:cNvSpPr>
                <a:spLocks/>
              </p:cNvSpPr>
              <p:nvPr/>
            </p:nvSpPr>
            <p:spPr bwMode="auto">
              <a:xfrm>
                <a:off x="2874" y="2357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6" name="Freeform 68"/>
              <p:cNvSpPr>
                <a:spLocks/>
              </p:cNvSpPr>
              <p:nvPr/>
            </p:nvSpPr>
            <p:spPr bwMode="auto">
              <a:xfrm>
                <a:off x="2880" y="2404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784" name="WordArt 69"/>
            <p:cNvSpPr>
              <a:spLocks noChangeArrowheads="1" noChangeShapeType="1" noTextEdit="1"/>
            </p:cNvSpPr>
            <p:nvPr/>
          </p:nvSpPr>
          <p:spPr bwMode="auto">
            <a:xfrm rot="992992">
              <a:off x="4822" y="712"/>
              <a:ext cx="378" cy="663"/>
            </a:xfrm>
            <a:prstGeom prst="rect">
              <a:avLst/>
            </a:prstGeom>
          </p:spPr>
          <p:txBody>
            <a:bodyPr vert="wordArt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en-US" altLang="zh-CN" sz="9600" kern="10"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accent1"/>
                  </a:solidFill>
                  <a:latin typeface="宋体" panose="02010600030101010101" pitchFamily="2" charset="-122"/>
                </a:rPr>
                <a:t>?</a:t>
              </a:r>
              <a:endParaRPr lang="zh-CN" altLang="en-US" sz="9600" kern="10"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chemeClr val="accent1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395334" name="Text Box 70"/>
          <p:cNvSpPr txBox="1">
            <a:spLocks noChangeArrowheads="1"/>
          </p:cNvSpPr>
          <p:nvPr/>
        </p:nvSpPr>
        <p:spPr bwMode="auto">
          <a:xfrm>
            <a:off x="788988" y="1292225"/>
            <a:ext cx="53403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                        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在某一惯性系中，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同一地点</a:t>
            </a:r>
            <a:r>
              <a:rPr kumimoji="1" lang="zh-CN" altLang="en-US" sz="2400" b="1" dirty="0">
                <a:solidFill>
                  <a:srgbClr val="FFC000"/>
                </a:solidFill>
                <a:latin typeface="Times New Roman" panose="02020603050405020304" pitchFamily="18" charset="0"/>
                <a:ea typeface="仿宋_GB2312" pitchFamily="49" charset="-122"/>
              </a:rPr>
              <a:t>先后发生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的两个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的时间间隔，与另一惯性系中这两个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的时间间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隔之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间的关系。 </a:t>
            </a:r>
          </a:p>
        </p:txBody>
      </p:sp>
      <p:sp>
        <p:nvSpPr>
          <p:cNvPr id="395335" name="Text Box 71"/>
          <p:cNvSpPr txBox="1">
            <a:spLocks noChangeArrowheads="1"/>
          </p:cNvSpPr>
          <p:nvPr/>
        </p:nvSpPr>
        <p:spPr bwMode="auto">
          <a:xfrm>
            <a:off x="827088" y="1341438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研究的问题是：</a:t>
            </a:r>
          </a:p>
        </p:txBody>
      </p:sp>
      <p:sp>
        <p:nvSpPr>
          <p:cNvPr id="395336" name="Text Box 72"/>
          <p:cNvSpPr txBox="1">
            <a:spLocks noChangeArrowheads="1"/>
          </p:cNvSpPr>
          <p:nvPr/>
        </p:nvSpPr>
        <p:spPr bwMode="auto">
          <a:xfrm>
            <a:off x="1835150" y="3287713"/>
            <a:ext cx="25241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54013" indent="-354013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O'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处的闪光光源发出一光信号</a:t>
            </a:r>
          </a:p>
        </p:txBody>
      </p:sp>
      <p:sp>
        <p:nvSpPr>
          <p:cNvPr id="395337" name="Text Box 73"/>
          <p:cNvSpPr txBox="1">
            <a:spLocks noChangeArrowheads="1"/>
          </p:cNvSpPr>
          <p:nvPr/>
        </p:nvSpPr>
        <p:spPr bwMode="auto">
          <a:xfrm>
            <a:off x="755650" y="354965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</a:p>
        </p:txBody>
      </p:sp>
      <p:sp>
        <p:nvSpPr>
          <p:cNvPr id="395338" name="Text Box 74"/>
          <p:cNvSpPr txBox="1">
            <a:spLocks noChangeArrowheads="1"/>
          </p:cNvSpPr>
          <p:nvPr/>
        </p:nvSpPr>
        <p:spPr bwMode="auto">
          <a:xfrm>
            <a:off x="755650" y="4581525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</a:p>
        </p:txBody>
      </p:sp>
      <p:sp>
        <p:nvSpPr>
          <p:cNvPr id="395339" name="Text Box 75"/>
          <p:cNvSpPr txBox="1">
            <a:spLocks noChangeArrowheads="1"/>
          </p:cNvSpPr>
          <p:nvPr/>
        </p:nvSpPr>
        <p:spPr bwMode="auto">
          <a:xfrm>
            <a:off x="1846263" y="4294188"/>
            <a:ext cx="2438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54013" indent="-354013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</a:pP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O'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处的接收器接收到该光信号</a:t>
            </a:r>
          </a:p>
        </p:txBody>
      </p:sp>
      <p:graphicFrame>
        <p:nvGraphicFramePr>
          <p:cNvPr id="39534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267198"/>
              </p:ext>
            </p:extLst>
          </p:nvPr>
        </p:nvGraphicFramePr>
        <p:xfrm>
          <a:off x="4962029" y="6148869"/>
          <a:ext cx="1050627" cy="520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27" name="Equation" r:id="rId5" imgW="444240" imgH="177480" progId="Equation.DSMT4">
                  <p:embed/>
                </p:oleObj>
              </mc:Choice>
              <mc:Fallback>
                <p:oleObj name="Equation" r:id="rId5" imgW="444240" imgH="177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2029" y="6148869"/>
                        <a:ext cx="1050627" cy="520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341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838421"/>
              </p:ext>
            </p:extLst>
          </p:nvPr>
        </p:nvGraphicFramePr>
        <p:xfrm>
          <a:off x="4370388" y="6211888"/>
          <a:ext cx="4889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28" name="Equation" r:id="rId7" imgW="241200" imgH="177480" progId="Equation.DSMT4">
                  <p:embed/>
                </p:oleObj>
              </mc:Choice>
              <mc:Fallback>
                <p:oleObj name="Equation" r:id="rId7" imgW="241200" imgH="17748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388" y="6211888"/>
                        <a:ext cx="4889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342" name="Text Box 78"/>
          <p:cNvSpPr txBox="1">
            <a:spLocks noChangeArrowheads="1"/>
          </p:cNvSpPr>
          <p:nvPr/>
        </p:nvSpPr>
        <p:spPr bwMode="auto">
          <a:xfrm>
            <a:off x="827088" y="5627688"/>
            <a:ext cx="1905000" cy="903287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两事件发生的时间间隔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graphicFrame>
        <p:nvGraphicFramePr>
          <p:cNvPr id="39534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82861"/>
              </p:ext>
            </p:extLst>
          </p:nvPr>
        </p:nvGraphicFramePr>
        <p:xfrm>
          <a:off x="4915694" y="5598946"/>
          <a:ext cx="1096962" cy="554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29" name="Equation" r:id="rId9" imgW="406080" imgH="177480" progId="Equation.DSMT4">
                  <p:embed/>
                </p:oleObj>
              </mc:Choice>
              <mc:Fallback>
                <p:oleObj name="Equation" r:id="rId9" imgW="406080" imgH="177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5694" y="5598946"/>
                        <a:ext cx="1096962" cy="5542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344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2830759"/>
              </p:ext>
            </p:extLst>
          </p:nvPr>
        </p:nvGraphicFramePr>
        <p:xfrm>
          <a:off x="4356100" y="5689600"/>
          <a:ext cx="41195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0" name="Equation" r:id="rId11" imgW="241200" imgH="177480" progId="Equation.DSMT4">
                  <p:embed/>
                </p:oleObj>
              </mc:Choice>
              <mc:Fallback>
                <p:oleObj name="Equation" r:id="rId11" imgW="241200" imgH="17748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689600"/>
                        <a:ext cx="41195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345" name="AutoShape 81"/>
          <p:cNvSpPr>
            <a:spLocks noChangeArrowheads="1"/>
          </p:cNvSpPr>
          <p:nvPr/>
        </p:nvSpPr>
        <p:spPr bwMode="auto">
          <a:xfrm rot="-5396554">
            <a:off x="3225006" y="5625307"/>
            <a:ext cx="227013" cy="990600"/>
          </a:xfrm>
          <a:prstGeom prst="downArrow">
            <a:avLst>
              <a:gd name="adj1" fmla="val 36639"/>
              <a:gd name="adj2" fmla="val 141192"/>
            </a:avLst>
          </a:prstGeom>
          <a:solidFill>
            <a:srgbClr val="FFCCFF"/>
          </a:solidFill>
          <a:ln w="57150">
            <a:solidFill>
              <a:srgbClr val="FFCCFF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18" name="Group 82"/>
          <p:cNvGrpSpPr>
            <a:grpSpLocks/>
          </p:cNvGrpSpPr>
          <p:nvPr/>
        </p:nvGrpSpPr>
        <p:grpSpPr bwMode="auto">
          <a:xfrm>
            <a:off x="7389813" y="3336925"/>
            <a:ext cx="1143000" cy="685800"/>
            <a:chOff x="1488" y="480"/>
            <a:chExt cx="720" cy="432"/>
          </a:xfrm>
        </p:grpSpPr>
        <p:sp>
          <p:nvSpPr>
            <p:cNvPr id="28775" name="Line 83"/>
            <p:cNvSpPr>
              <a:spLocks noChangeShapeType="1"/>
            </p:cNvSpPr>
            <p:nvPr/>
          </p:nvSpPr>
          <p:spPr bwMode="auto">
            <a:xfrm>
              <a:off x="1488" y="912"/>
              <a:ext cx="57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6" name="Line 84"/>
            <p:cNvSpPr>
              <a:spLocks noChangeShapeType="1"/>
            </p:cNvSpPr>
            <p:nvPr/>
          </p:nvSpPr>
          <p:spPr bwMode="auto">
            <a:xfrm flipV="1">
              <a:off x="1872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7" name="Line 85"/>
            <p:cNvSpPr>
              <a:spLocks noChangeShapeType="1"/>
            </p:cNvSpPr>
            <p:nvPr/>
          </p:nvSpPr>
          <p:spPr bwMode="auto">
            <a:xfrm flipV="1">
              <a:off x="1488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8" name="Line 86"/>
            <p:cNvSpPr>
              <a:spLocks noChangeShapeType="1"/>
            </p:cNvSpPr>
            <p:nvPr/>
          </p:nvSpPr>
          <p:spPr bwMode="auto">
            <a:xfrm flipV="1">
              <a:off x="1584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9" name="Line 87"/>
            <p:cNvSpPr>
              <a:spLocks noChangeShapeType="1"/>
            </p:cNvSpPr>
            <p:nvPr/>
          </p:nvSpPr>
          <p:spPr bwMode="auto">
            <a:xfrm flipV="1">
              <a:off x="1680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0" name="Line 88"/>
            <p:cNvSpPr>
              <a:spLocks noChangeShapeType="1"/>
            </p:cNvSpPr>
            <p:nvPr/>
          </p:nvSpPr>
          <p:spPr bwMode="auto">
            <a:xfrm flipV="1">
              <a:off x="1968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1" name="Line 89"/>
            <p:cNvSpPr>
              <a:spLocks noChangeShapeType="1"/>
            </p:cNvSpPr>
            <p:nvPr/>
          </p:nvSpPr>
          <p:spPr bwMode="auto">
            <a:xfrm flipV="1">
              <a:off x="1776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2" name="Text Box 90"/>
            <p:cNvSpPr txBox="1">
              <a:spLocks noChangeArrowheads="1"/>
            </p:cNvSpPr>
            <p:nvPr/>
          </p:nvSpPr>
          <p:spPr bwMode="auto">
            <a:xfrm>
              <a:off x="1893" y="480"/>
              <a:ext cx="3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 dirty="0">
                  <a:solidFill>
                    <a:srgbClr val="00CC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M</a:t>
              </a:r>
              <a:endParaRPr kumimoji="1" lang="en-US" altLang="zh-CN" sz="2400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19" name="Group 91"/>
          <p:cNvGrpSpPr>
            <a:grpSpLocks/>
          </p:cNvGrpSpPr>
          <p:nvPr/>
        </p:nvGrpSpPr>
        <p:grpSpPr bwMode="auto">
          <a:xfrm>
            <a:off x="6662739" y="4021138"/>
            <a:ext cx="592138" cy="1066800"/>
            <a:chOff x="155" y="624"/>
            <a:chExt cx="373" cy="672"/>
          </a:xfrm>
        </p:grpSpPr>
        <p:sp>
          <p:nvSpPr>
            <p:cNvPr id="28771" name="Line 92"/>
            <p:cNvSpPr>
              <a:spLocks noChangeShapeType="1"/>
            </p:cNvSpPr>
            <p:nvPr/>
          </p:nvSpPr>
          <p:spPr bwMode="auto">
            <a:xfrm>
              <a:off x="240" y="1296"/>
              <a:ext cx="288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2" name="Line 93"/>
            <p:cNvSpPr>
              <a:spLocks noChangeShapeType="1"/>
            </p:cNvSpPr>
            <p:nvPr/>
          </p:nvSpPr>
          <p:spPr bwMode="auto">
            <a:xfrm flipV="1">
              <a:off x="240" y="624"/>
              <a:ext cx="288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3" name="Line 94"/>
            <p:cNvSpPr>
              <a:spLocks noChangeShapeType="1"/>
            </p:cNvSpPr>
            <p:nvPr/>
          </p:nvSpPr>
          <p:spPr bwMode="auto">
            <a:xfrm>
              <a:off x="384" y="624"/>
              <a:ext cx="0" cy="672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877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9020968"/>
                </p:ext>
              </p:extLst>
            </p:nvPr>
          </p:nvGraphicFramePr>
          <p:xfrm>
            <a:off x="155" y="873"/>
            <a:ext cx="203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31" name="Equation" r:id="rId13" imgW="164880" imgH="177480" progId="Equation.DSMT4">
                    <p:embed/>
                  </p:oleObj>
                </mc:Choice>
                <mc:Fallback>
                  <p:oleObj name="Equation" r:id="rId13" imgW="164880" imgH="17748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" y="873"/>
                          <a:ext cx="203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96"/>
          <p:cNvGrpSpPr>
            <a:grpSpLocks/>
          </p:cNvGrpSpPr>
          <p:nvPr/>
        </p:nvGrpSpPr>
        <p:grpSpPr bwMode="auto">
          <a:xfrm>
            <a:off x="7318375" y="2971800"/>
            <a:ext cx="1430338" cy="2609850"/>
            <a:chOff x="4416" y="1797"/>
            <a:chExt cx="901" cy="1644"/>
          </a:xfrm>
        </p:grpSpPr>
        <p:sp>
          <p:nvSpPr>
            <p:cNvPr id="28766" name="Text Box 97"/>
            <p:cNvSpPr txBox="1">
              <a:spLocks noChangeArrowheads="1"/>
            </p:cNvSpPr>
            <p:nvPr/>
          </p:nvSpPr>
          <p:spPr bwMode="auto">
            <a:xfrm>
              <a:off x="4416" y="1797"/>
              <a:ext cx="3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S'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8767" name="Text Box 98"/>
            <p:cNvSpPr txBox="1">
              <a:spLocks noChangeArrowheads="1"/>
            </p:cNvSpPr>
            <p:nvPr/>
          </p:nvSpPr>
          <p:spPr bwMode="auto">
            <a:xfrm>
              <a:off x="4746" y="3153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O'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endParaRPr kumimoji="1" lang="en-US" altLang="zh-CN" sz="28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8768" name="Line 99"/>
            <p:cNvSpPr>
              <a:spLocks noChangeShapeType="1"/>
            </p:cNvSpPr>
            <p:nvPr/>
          </p:nvSpPr>
          <p:spPr bwMode="auto">
            <a:xfrm flipH="1">
              <a:off x="4422" y="3130"/>
              <a:ext cx="307" cy="2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69" name="Line 100"/>
            <p:cNvSpPr>
              <a:spLocks noChangeShapeType="1"/>
            </p:cNvSpPr>
            <p:nvPr/>
          </p:nvSpPr>
          <p:spPr bwMode="auto">
            <a:xfrm flipV="1">
              <a:off x="4732" y="1848"/>
              <a:ext cx="0" cy="12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0" name="Line 101"/>
            <p:cNvSpPr>
              <a:spLocks noChangeShapeType="1"/>
            </p:cNvSpPr>
            <p:nvPr/>
          </p:nvSpPr>
          <p:spPr bwMode="auto">
            <a:xfrm>
              <a:off x="4728" y="3131"/>
              <a:ext cx="589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" name="Group 102"/>
          <p:cNvGrpSpPr>
            <a:grpSpLocks/>
          </p:cNvGrpSpPr>
          <p:nvPr/>
        </p:nvGrpSpPr>
        <p:grpSpPr bwMode="auto">
          <a:xfrm>
            <a:off x="4962525" y="2971800"/>
            <a:ext cx="1430338" cy="2617788"/>
            <a:chOff x="703" y="391"/>
            <a:chExt cx="901" cy="1649"/>
          </a:xfrm>
        </p:grpSpPr>
        <p:sp>
          <p:nvSpPr>
            <p:cNvPr id="28761" name="Text Box 103"/>
            <p:cNvSpPr txBox="1">
              <a:spLocks noChangeArrowheads="1"/>
            </p:cNvSpPr>
            <p:nvPr/>
          </p:nvSpPr>
          <p:spPr bwMode="auto">
            <a:xfrm>
              <a:off x="703" y="39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endParaRPr kumimoji="1" lang="en-US" altLang="zh-CN" sz="2400" b="1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8762" name="Text Box 104"/>
            <p:cNvSpPr txBox="1">
              <a:spLocks noChangeArrowheads="1"/>
            </p:cNvSpPr>
            <p:nvPr/>
          </p:nvSpPr>
          <p:spPr bwMode="auto">
            <a:xfrm>
              <a:off x="930" y="175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  <a:endParaRPr kumimoji="1" lang="en-US" altLang="zh-CN" sz="28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8763" name="Line 105"/>
            <p:cNvSpPr>
              <a:spLocks noChangeShapeType="1"/>
            </p:cNvSpPr>
            <p:nvPr/>
          </p:nvSpPr>
          <p:spPr bwMode="auto">
            <a:xfrm flipH="1">
              <a:off x="709" y="1724"/>
              <a:ext cx="307" cy="276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64" name="Line 106"/>
            <p:cNvSpPr>
              <a:spLocks noChangeShapeType="1"/>
            </p:cNvSpPr>
            <p:nvPr/>
          </p:nvSpPr>
          <p:spPr bwMode="auto">
            <a:xfrm flipV="1">
              <a:off x="1019" y="442"/>
              <a:ext cx="0" cy="1283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65" name="Line 107"/>
            <p:cNvSpPr>
              <a:spLocks noChangeShapeType="1"/>
            </p:cNvSpPr>
            <p:nvPr/>
          </p:nvSpPr>
          <p:spPr bwMode="auto">
            <a:xfrm>
              <a:off x="1015" y="1725"/>
              <a:ext cx="589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5372" name="AutoShape 108"/>
          <p:cNvSpPr>
            <a:spLocks/>
          </p:cNvSpPr>
          <p:nvPr/>
        </p:nvSpPr>
        <p:spPr bwMode="auto">
          <a:xfrm>
            <a:off x="3983038" y="5759450"/>
            <a:ext cx="228600" cy="762000"/>
          </a:xfrm>
          <a:prstGeom prst="leftBrace">
            <a:avLst>
              <a:gd name="adj1" fmla="val 27778"/>
              <a:gd name="adj2" fmla="val 50000"/>
            </a:avLst>
          </a:prstGeom>
          <a:noFill/>
          <a:ln w="2222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22" name="Group 109"/>
          <p:cNvGrpSpPr>
            <a:grpSpLocks/>
          </p:cNvGrpSpPr>
          <p:nvPr/>
        </p:nvGrpSpPr>
        <p:grpSpPr bwMode="auto">
          <a:xfrm>
            <a:off x="7688263" y="4700588"/>
            <a:ext cx="287337" cy="450850"/>
            <a:chOff x="2835" y="2239"/>
            <a:chExt cx="181" cy="284"/>
          </a:xfrm>
        </p:grpSpPr>
        <p:grpSp>
          <p:nvGrpSpPr>
            <p:cNvPr id="28699" name="Group 110"/>
            <p:cNvGrpSpPr>
              <a:grpSpLocks/>
            </p:cNvGrpSpPr>
            <p:nvPr/>
          </p:nvGrpSpPr>
          <p:grpSpPr bwMode="auto">
            <a:xfrm>
              <a:off x="2875" y="2335"/>
              <a:ext cx="129" cy="126"/>
              <a:chOff x="2911" y="2943"/>
              <a:chExt cx="537" cy="571"/>
            </a:xfrm>
          </p:grpSpPr>
          <p:sp>
            <p:nvSpPr>
              <p:cNvPr id="28751" name="Freeform 111"/>
              <p:cNvSpPr>
                <a:spLocks/>
              </p:cNvSpPr>
              <p:nvPr/>
            </p:nvSpPr>
            <p:spPr bwMode="auto">
              <a:xfrm>
                <a:off x="2911" y="2943"/>
                <a:ext cx="348" cy="356"/>
              </a:xfrm>
              <a:custGeom>
                <a:avLst/>
                <a:gdLst>
                  <a:gd name="T0" fmla="*/ 0 w 697"/>
                  <a:gd name="T1" fmla="*/ 1 h 711"/>
                  <a:gd name="T2" fmla="*/ 0 w 697"/>
                  <a:gd name="T3" fmla="*/ 1 h 711"/>
                  <a:gd name="T4" fmla="*/ 0 w 697"/>
                  <a:gd name="T5" fmla="*/ 1 h 711"/>
                  <a:gd name="T6" fmla="*/ 0 w 697"/>
                  <a:gd name="T7" fmla="*/ 1 h 711"/>
                  <a:gd name="T8" fmla="*/ 0 w 697"/>
                  <a:gd name="T9" fmla="*/ 1 h 711"/>
                  <a:gd name="T10" fmla="*/ 0 w 697"/>
                  <a:gd name="T11" fmla="*/ 1 h 711"/>
                  <a:gd name="T12" fmla="*/ 0 w 697"/>
                  <a:gd name="T13" fmla="*/ 1 h 711"/>
                  <a:gd name="T14" fmla="*/ 0 w 697"/>
                  <a:gd name="T15" fmla="*/ 1 h 711"/>
                  <a:gd name="T16" fmla="*/ 0 w 697"/>
                  <a:gd name="T17" fmla="*/ 1 h 711"/>
                  <a:gd name="T18" fmla="*/ 0 w 697"/>
                  <a:gd name="T19" fmla="*/ 1 h 711"/>
                  <a:gd name="T20" fmla="*/ 0 w 697"/>
                  <a:gd name="T21" fmla="*/ 1 h 711"/>
                  <a:gd name="T22" fmla="*/ 0 w 697"/>
                  <a:gd name="T23" fmla="*/ 1 h 711"/>
                  <a:gd name="T24" fmla="*/ 0 w 697"/>
                  <a:gd name="T25" fmla="*/ 1 h 711"/>
                  <a:gd name="T26" fmla="*/ 0 w 697"/>
                  <a:gd name="T27" fmla="*/ 0 h 711"/>
                  <a:gd name="T28" fmla="*/ 0 w 697"/>
                  <a:gd name="T29" fmla="*/ 1 h 711"/>
                  <a:gd name="T30" fmla="*/ 0 w 697"/>
                  <a:gd name="T31" fmla="*/ 1 h 7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697"/>
                  <a:gd name="T49" fmla="*/ 0 h 711"/>
                  <a:gd name="T50" fmla="*/ 697 w 697"/>
                  <a:gd name="T51" fmla="*/ 711 h 71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697" h="711">
                    <a:moveTo>
                      <a:pt x="478" y="281"/>
                    </a:moveTo>
                    <a:lnTo>
                      <a:pt x="576" y="340"/>
                    </a:lnTo>
                    <a:lnTo>
                      <a:pt x="604" y="392"/>
                    </a:lnTo>
                    <a:lnTo>
                      <a:pt x="627" y="525"/>
                    </a:lnTo>
                    <a:lnTo>
                      <a:pt x="665" y="622"/>
                    </a:lnTo>
                    <a:lnTo>
                      <a:pt x="697" y="711"/>
                    </a:lnTo>
                    <a:lnTo>
                      <a:pt x="621" y="630"/>
                    </a:lnTo>
                    <a:lnTo>
                      <a:pt x="560" y="590"/>
                    </a:lnTo>
                    <a:lnTo>
                      <a:pt x="472" y="509"/>
                    </a:lnTo>
                    <a:lnTo>
                      <a:pt x="436" y="432"/>
                    </a:lnTo>
                    <a:lnTo>
                      <a:pt x="415" y="321"/>
                    </a:lnTo>
                    <a:lnTo>
                      <a:pt x="97" y="157"/>
                    </a:lnTo>
                    <a:lnTo>
                      <a:pt x="0" y="5"/>
                    </a:lnTo>
                    <a:lnTo>
                      <a:pt x="47" y="0"/>
                    </a:lnTo>
                    <a:lnTo>
                      <a:pt x="152" y="48"/>
                    </a:lnTo>
                    <a:lnTo>
                      <a:pt x="478" y="281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8752" name="Group 112"/>
              <p:cNvGrpSpPr>
                <a:grpSpLocks/>
              </p:cNvGrpSpPr>
              <p:nvPr/>
            </p:nvGrpSpPr>
            <p:grpSpPr bwMode="auto">
              <a:xfrm>
                <a:off x="3160" y="3147"/>
                <a:ext cx="288" cy="367"/>
                <a:chOff x="3160" y="3147"/>
                <a:chExt cx="288" cy="367"/>
              </a:xfrm>
            </p:grpSpPr>
            <p:sp>
              <p:nvSpPr>
                <p:cNvPr id="28753" name="Freeform 113"/>
                <p:cNvSpPr>
                  <a:spLocks/>
                </p:cNvSpPr>
                <p:nvPr/>
              </p:nvSpPr>
              <p:spPr bwMode="auto">
                <a:xfrm>
                  <a:off x="3160" y="3147"/>
                  <a:ext cx="288" cy="367"/>
                </a:xfrm>
                <a:custGeom>
                  <a:avLst/>
                  <a:gdLst>
                    <a:gd name="T0" fmla="*/ 0 w 575"/>
                    <a:gd name="T1" fmla="*/ 1 h 734"/>
                    <a:gd name="T2" fmla="*/ 1 w 575"/>
                    <a:gd name="T3" fmla="*/ 1 h 734"/>
                    <a:gd name="T4" fmla="*/ 1 w 575"/>
                    <a:gd name="T5" fmla="*/ 1 h 734"/>
                    <a:gd name="T6" fmla="*/ 1 w 575"/>
                    <a:gd name="T7" fmla="*/ 1 h 734"/>
                    <a:gd name="T8" fmla="*/ 1 w 575"/>
                    <a:gd name="T9" fmla="*/ 1 h 734"/>
                    <a:gd name="T10" fmla="*/ 1 w 575"/>
                    <a:gd name="T11" fmla="*/ 1 h 734"/>
                    <a:gd name="T12" fmla="*/ 1 w 575"/>
                    <a:gd name="T13" fmla="*/ 1 h 734"/>
                    <a:gd name="T14" fmla="*/ 1 w 575"/>
                    <a:gd name="T15" fmla="*/ 1 h 734"/>
                    <a:gd name="T16" fmla="*/ 1 w 575"/>
                    <a:gd name="T17" fmla="*/ 1 h 734"/>
                    <a:gd name="T18" fmla="*/ 1 w 575"/>
                    <a:gd name="T19" fmla="*/ 1 h 734"/>
                    <a:gd name="T20" fmla="*/ 1 w 575"/>
                    <a:gd name="T21" fmla="*/ 1 h 734"/>
                    <a:gd name="T22" fmla="*/ 1 w 575"/>
                    <a:gd name="T23" fmla="*/ 1 h 734"/>
                    <a:gd name="T24" fmla="*/ 1 w 575"/>
                    <a:gd name="T25" fmla="*/ 1 h 734"/>
                    <a:gd name="T26" fmla="*/ 1 w 575"/>
                    <a:gd name="T27" fmla="*/ 1 h 734"/>
                    <a:gd name="T28" fmla="*/ 1 w 575"/>
                    <a:gd name="T29" fmla="*/ 1 h 734"/>
                    <a:gd name="T30" fmla="*/ 1 w 575"/>
                    <a:gd name="T31" fmla="*/ 1 h 734"/>
                    <a:gd name="T32" fmla="*/ 1 w 575"/>
                    <a:gd name="T33" fmla="*/ 1 h 734"/>
                    <a:gd name="T34" fmla="*/ 1 w 575"/>
                    <a:gd name="T35" fmla="*/ 0 h 734"/>
                    <a:gd name="T36" fmla="*/ 1 w 575"/>
                    <a:gd name="T37" fmla="*/ 1 h 734"/>
                    <a:gd name="T38" fmla="*/ 1 w 575"/>
                    <a:gd name="T39" fmla="*/ 1 h 734"/>
                    <a:gd name="T40" fmla="*/ 1 w 575"/>
                    <a:gd name="T41" fmla="*/ 1 h 734"/>
                    <a:gd name="T42" fmla="*/ 1 w 575"/>
                    <a:gd name="T43" fmla="*/ 1 h 734"/>
                    <a:gd name="T44" fmla="*/ 1 w 575"/>
                    <a:gd name="T45" fmla="*/ 1 h 734"/>
                    <a:gd name="T46" fmla="*/ 1 w 575"/>
                    <a:gd name="T47" fmla="*/ 1 h 734"/>
                    <a:gd name="T48" fmla="*/ 1 w 575"/>
                    <a:gd name="T49" fmla="*/ 1 h 734"/>
                    <a:gd name="T50" fmla="*/ 1 w 575"/>
                    <a:gd name="T51" fmla="*/ 1 h 734"/>
                    <a:gd name="T52" fmla="*/ 1 w 575"/>
                    <a:gd name="T53" fmla="*/ 1 h 734"/>
                    <a:gd name="T54" fmla="*/ 1 w 575"/>
                    <a:gd name="T55" fmla="*/ 1 h 734"/>
                    <a:gd name="T56" fmla="*/ 1 w 575"/>
                    <a:gd name="T57" fmla="*/ 1 h 734"/>
                    <a:gd name="T58" fmla="*/ 1 w 575"/>
                    <a:gd name="T59" fmla="*/ 1 h 734"/>
                    <a:gd name="T60" fmla="*/ 1 w 575"/>
                    <a:gd name="T61" fmla="*/ 1 h 734"/>
                    <a:gd name="T62" fmla="*/ 1 w 575"/>
                    <a:gd name="T63" fmla="*/ 1 h 734"/>
                    <a:gd name="T64" fmla="*/ 1 w 575"/>
                    <a:gd name="T65" fmla="*/ 1 h 734"/>
                    <a:gd name="T66" fmla="*/ 1 w 575"/>
                    <a:gd name="T67" fmla="*/ 1 h 734"/>
                    <a:gd name="T68" fmla="*/ 1 w 575"/>
                    <a:gd name="T69" fmla="*/ 1 h 734"/>
                    <a:gd name="T70" fmla="*/ 1 w 575"/>
                    <a:gd name="T71" fmla="*/ 1 h 734"/>
                    <a:gd name="T72" fmla="*/ 1 w 575"/>
                    <a:gd name="T73" fmla="*/ 1 h 734"/>
                    <a:gd name="T74" fmla="*/ 1 w 575"/>
                    <a:gd name="T75" fmla="*/ 1 h 734"/>
                    <a:gd name="T76" fmla="*/ 1 w 575"/>
                    <a:gd name="T77" fmla="*/ 1 h 734"/>
                    <a:gd name="T78" fmla="*/ 1 w 575"/>
                    <a:gd name="T79" fmla="*/ 1 h 734"/>
                    <a:gd name="T80" fmla="*/ 1 w 575"/>
                    <a:gd name="T81" fmla="*/ 1 h 734"/>
                    <a:gd name="T82" fmla="*/ 1 w 575"/>
                    <a:gd name="T83" fmla="*/ 1 h 734"/>
                    <a:gd name="T84" fmla="*/ 1 w 575"/>
                    <a:gd name="T85" fmla="*/ 1 h 734"/>
                    <a:gd name="T86" fmla="*/ 1 w 575"/>
                    <a:gd name="T87" fmla="*/ 1 h 734"/>
                    <a:gd name="T88" fmla="*/ 1 w 575"/>
                    <a:gd name="T89" fmla="*/ 1 h 734"/>
                    <a:gd name="T90" fmla="*/ 1 w 575"/>
                    <a:gd name="T91" fmla="*/ 1 h 734"/>
                    <a:gd name="T92" fmla="*/ 1 w 575"/>
                    <a:gd name="T93" fmla="*/ 1 h 734"/>
                    <a:gd name="T94" fmla="*/ 1 w 575"/>
                    <a:gd name="T95" fmla="*/ 1 h 734"/>
                    <a:gd name="T96" fmla="*/ 1 w 575"/>
                    <a:gd name="T97" fmla="*/ 1 h 734"/>
                    <a:gd name="T98" fmla="*/ 0 w 575"/>
                    <a:gd name="T99" fmla="*/ 1 h 7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575"/>
                    <a:gd name="T151" fmla="*/ 0 h 734"/>
                    <a:gd name="T152" fmla="*/ 575 w 575"/>
                    <a:gd name="T153" fmla="*/ 734 h 734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575" h="734">
                      <a:moveTo>
                        <a:pt x="0" y="596"/>
                      </a:moveTo>
                      <a:lnTo>
                        <a:pt x="77" y="555"/>
                      </a:lnTo>
                      <a:lnTo>
                        <a:pt x="99" y="491"/>
                      </a:lnTo>
                      <a:lnTo>
                        <a:pt x="118" y="432"/>
                      </a:lnTo>
                      <a:lnTo>
                        <a:pt x="120" y="360"/>
                      </a:lnTo>
                      <a:lnTo>
                        <a:pt x="105" y="268"/>
                      </a:lnTo>
                      <a:lnTo>
                        <a:pt x="92" y="173"/>
                      </a:lnTo>
                      <a:lnTo>
                        <a:pt x="112" y="156"/>
                      </a:lnTo>
                      <a:lnTo>
                        <a:pt x="138" y="152"/>
                      </a:lnTo>
                      <a:lnTo>
                        <a:pt x="169" y="173"/>
                      </a:lnTo>
                      <a:lnTo>
                        <a:pt x="200" y="225"/>
                      </a:lnTo>
                      <a:lnTo>
                        <a:pt x="236" y="334"/>
                      </a:lnTo>
                      <a:lnTo>
                        <a:pt x="267" y="242"/>
                      </a:lnTo>
                      <a:lnTo>
                        <a:pt x="314" y="170"/>
                      </a:lnTo>
                      <a:lnTo>
                        <a:pt x="360" y="123"/>
                      </a:lnTo>
                      <a:lnTo>
                        <a:pt x="424" y="50"/>
                      </a:lnTo>
                      <a:lnTo>
                        <a:pt x="471" y="4"/>
                      </a:lnTo>
                      <a:lnTo>
                        <a:pt x="503" y="0"/>
                      </a:lnTo>
                      <a:lnTo>
                        <a:pt x="523" y="25"/>
                      </a:lnTo>
                      <a:lnTo>
                        <a:pt x="514" y="61"/>
                      </a:lnTo>
                      <a:lnTo>
                        <a:pt x="486" y="123"/>
                      </a:lnTo>
                      <a:lnTo>
                        <a:pt x="447" y="199"/>
                      </a:lnTo>
                      <a:lnTo>
                        <a:pt x="397" y="278"/>
                      </a:lnTo>
                      <a:lnTo>
                        <a:pt x="466" y="258"/>
                      </a:lnTo>
                      <a:lnTo>
                        <a:pt x="522" y="259"/>
                      </a:lnTo>
                      <a:lnTo>
                        <a:pt x="550" y="278"/>
                      </a:lnTo>
                      <a:lnTo>
                        <a:pt x="550" y="316"/>
                      </a:lnTo>
                      <a:lnTo>
                        <a:pt x="535" y="351"/>
                      </a:lnTo>
                      <a:lnTo>
                        <a:pt x="507" y="387"/>
                      </a:lnTo>
                      <a:lnTo>
                        <a:pt x="459" y="408"/>
                      </a:lnTo>
                      <a:lnTo>
                        <a:pt x="514" y="403"/>
                      </a:lnTo>
                      <a:lnTo>
                        <a:pt x="558" y="420"/>
                      </a:lnTo>
                      <a:lnTo>
                        <a:pt x="575" y="468"/>
                      </a:lnTo>
                      <a:lnTo>
                        <a:pt x="560" y="508"/>
                      </a:lnTo>
                      <a:lnTo>
                        <a:pt x="524" y="529"/>
                      </a:lnTo>
                      <a:lnTo>
                        <a:pt x="432" y="522"/>
                      </a:lnTo>
                      <a:lnTo>
                        <a:pt x="477" y="543"/>
                      </a:lnTo>
                      <a:lnTo>
                        <a:pt x="499" y="565"/>
                      </a:lnTo>
                      <a:lnTo>
                        <a:pt x="515" y="596"/>
                      </a:lnTo>
                      <a:lnTo>
                        <a:pt x="509" y="643"/>
                      </a:lnTo>
                      <a:lnTo>
                        <a:pt x="482" y="671"/>
                      </a:lnTo>
                      <a:lnTo>
                        <a:pt x="453" y="669"/>
                      </a:lnTo>
                      <a:lnTo>
                        <a:pt x="412" y="653"/>
                      </a:lnTo>
                      <a:lnTo>
                        <a:pt x="373" y="627"/>
                      </a:lnTo>
                      <a:lnTo>
                        <a:pt x="348" y="674"/>
                      </a:lnTo>
                      <a:lnTo>
                        <a:pt x="322" y="709"/>
                      </a:lnTo>
                      <a:lnTo>
                        <a:pt x="293" y="726"/>
                      </a:lnTo>
                      <a:lnTo>
                        <a:pt x="255" y="734"/>
                      </a:lnTo>
                      <a:lnTo>
                        <a:pt x="96" y="684"/>
                      </a:lnTo>
                      <a:lnTo>
                        <a:pt x="0" y="596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8754" name="Group 114"/>
                <p:cNvGrpSpPr>
                  <a:grpSpLocks/>
                </p:cNvGrpSpPr>
                <p:nvPr/>
              </p:nvGrpSpPr>
              <p:grpSpPr bwMode="auto">
                <a:xfrm>
                  <a:off x="3200" y="3304"/>
                  <a:ext cx="199" cy="185"/>
                  <a:chOff x="3200" y="3304"/>
                  <a:chExt cx="199" cy="185"/>
                </a:xfrm>
              </p:grpSpPr>
              <p:sp>
                <p:nvSpPr>
                  <p:cNvPr id="28755" name="Freeform 115"/>
                  <p:cNvSpPr>
                    <a:spLocks/>
                  </p:cNvSpPr>
                  <p:nvPr/>
                </p:nvSpPr>
                <p:spPr bwMode="auto">
                  <a:xfrm>
                    <a:off x="3334" y="3305"/>
                    <a:ext cx="65" cy="53"/>
                  </a:xfrm>
                  <a:custGeom>
                    <a:avLst/>
                    <a:gdLst>
                      <a:gd name="T0" fmla="*/ 1 w 130"/>
                      <a:gd name="T1" fmla="*/ 1 h 106"/>
                      <a:gd name="T2" fmla="*/ 1 w 130"/>
                      <a:gd name="T3" fmla="*/ 1 h 106"/>
                      <a:gd name="T4" fmla="*/ 1 w 130"/>
                      <a:gd name="T5" fmla="*/ 1 h 106"/>
                      <a:gd name="T6" fmla="*/ 1 w 130"/>
                      <a:gd name="T7" fmla="*/ 1 h 106"/>
                      <a:gd name="T8" fmla="*/ 0 w 130"/>
                      <a:gd name="T9" fmla="*/ 1 h 106"/>
                      <a:gd name="T10" fmla="*/ 1 w 130"/>
                      <a:gd name="T11" fmla="*/ 1 h 106"/>
                      <a:gd name="T12" fmla="*/ 1 w 130"/>
                      <a:gd name="T13" fmla="*/ 0 h 10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30"/>
                      <a:gd name="T22" fmla="*/ 0 h 106"/>
                      <a:gd name="T23" fmla="*/ 130 w 130"/>
                      <a:gd name="T24" fmla="*/ 106 h 10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30" h="106">
                        <a:moveTo>
                          <a:pt x="130" y="94"/>
                        </a:moveTo>
                        <a:lnTo>
                          <a:pt x="81" y="106"/>
                        </a:lnTo>
                        <a:lnTo>
                          <a:pt x="40" y="102"/>
                        </a:lnTo>
                        <a:lnTo>
                          <a:pt x="12" y="85"/>
                        </a:lnTo>
                        <a:lnTo>
                          <a:pt x="0" y="54"/>
                        </a:lnTo>
                        <a:lnTo>
                          <a:pt x="8" y="21"/>
                        </a:lnTo>
                        <a:lnTo>
                          <a:pt x="35" y="0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56" name="Freeform 116"/>
                  <p:cNvSpPr>
                    <a:spLocks/>
                  </p:cNvSpPr>
                  <p:nvPr/>
                </p:nvSpPr>
                <p:spPr bwMode="auto">
                  <a:xfrm>
                    <a:off x="3322" y="3358"/>
                    <a:ext cx="70" cy="55"/>
                  </a:xfrm>
                  <a:custGeom>
                    <a:avLst/>
                    <a:gdLst>
                      <a:gd name="T0" fmla="*/ 1 w 139"/>
                      <a:gd name="T1" fmla="*/ 1 h 110"/>
                      <a:gd name="T2" fmla="*/ 1 w 139"/>
                      <a:gd name="T3" fmla="*/ 1 h 110"/>
                      <a:gd name="T4" fmla="*/ 1 w 139"/>
                      <a:gd name="T5" fmla="*/ 1 h 110"/>
                      <a:gd name="T6" fmla="*/ 1 w 139"/>
                      <a:gd name="T7" fmla="*/ 1 h 110"/>
                      <a:gd name="T8" fmla="*/ 0 w 139"/>
                      <a:gd name="T9" fmla="*/ 1 h 110"/>
                      <a:gd name="T10" fmla="*/ 1 w 139"/>
                      <a:gd name="T11" fmla="*/ 1 h 110"/>
                      <a:gd name="T12" fmla="*/ 1 w 139"/>
                      <a:gd name="T13" fmla="*/ 0 h 11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39"/>
                      <a:gd name="T22" fmla="*/ 0 h 110"/>
                      <a:gd name="T23" fmla="*/ 139 w 139"/>
                      <a:gd name="T24" fmla="*/ 110 h 11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39" h="110">
                        <a:moveTo>
                          <a:pt x="139" y="107"/>
                        </a:moveTo>
                        <a:lnTo>
                          <a:pt x="91" y="110"/>
                        </a:lnTo>
                        <a:lnTo>
                          <a:pt x="47" y="103"/>
                        </a:lnTo>
                        <a:lnTo>
                          <a:pt x="17" y="88"/>
                        </a:lnTo>
                        <a:lnTo>
                          <a:pt x="0" y="57"/>
                        </a:lnTo>
                        <a:lnTo>
                          <a:pt x="6" y="29"/>
                        </a:lnTo>
                        <a:lnTo>
                          <a:pt x="28" y="0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57" name="Freeform 117"/>
                  <p:cNvSpPr>
                    <a:spLocks/>
                  </p:cNvSpPr>
                  <p:nvPr/>
                </p:nvSpPr>
                <p:spPr bwMode="auto">
                  <a:xfrm>
                    <a:off x="3301" y="3397"/>
                    <a:ext cx="45" cy="67"/>
                  </a:xfrm>
                  <a:custGeom>
                    <a:avLst/>
                    <a:gdLst>
                      <a:gd name="T0" fmla="*/ 1 w 89"/>
                      <a:gd name="T1" fmla="*/ 1 h 134"/>
                      <a:gd name="T2" fmla="*/ 1 w 89"/>
                      <a:gd name="T3" fmla="*/ 1 h 134"/>
                      <a:gd name="T4" fmla="*/ 1 w 89"/>
                      <a:gd name="T5" fmla="*/ 1 h 134"/>
                      <a:gd name="T6" fmla="*/ 0 w 89"/>
                      <a:gd name="T7" fmla="*/ 1 h 134"/>
                      <a:gd name="T8" fmla="*/ 1 w 89"/>
                      <a:gd name="T9" fmla="*/ 1 h 134"/>
                      <a:gd name="T10" fmla="*/ 1 w 89"/>
                      <a:gd name="T11" fmla="*/ 0 h 13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9"/>
                      <a:gd name="T19" fmla="*/ 0 h 134"/>
                      <a:gd name="T20" fmla="*/ 89 w 89"/>
                      <a:gd name="T21" fmla="*/ 134 h 13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9" h="134">
                        <a:moveTo>
                          <a:pt x="89" y="134"/>
                        </a:moveTo>
                        <a:lnTo>
                          <a:pt x="44" y="112"/>
                        </a:lnTo>
                        <a:lnTo>
                          <a:pt x="17" y="86"/>
                        </a:lnTo>
                        <a:lnTo>
                          <a:pt x="0" y="48"/>
                        </a:lnTo>
                        <a:lnTo>
                          <a:pt x="9" y="12"/>
                        </a:lnTo>
                        <a:lnTo>
                          <a:pt x="31" y="0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58" name="Freeform 118"/>
                  <p:cNvSpPr>
                    <a:spLocks/>
                  </p:cNvSpPr>
                  <p:nvPr/>
                </p:nvSpPr>
                <p:spPr bwMode="auto">
                  <a:xfrm>
                    <a:off x="3278" y="3304"/>
                    <a:ext cx="10" cy="63"/>
                  </a:xfrm>
                  <a:custGeom>
                    <a:avLst/>
                    <a:gdLst>
                      <a:gd name="T0" fmla="*/ 0 w 19"/>
                      <a:gd name="T1" fmla="*/ 0 h 128"/>
                      <a:gd name="T2" fmla="*/ 1 w 19"/>
                      <a:gd name="T3" fmla="*/ 0 h 128"/>
                      <a:gd name="T4" fmla="*/ 1 w 19"/>
                      <a:gd name="T5" fmla="*/ 0 h 128"/>
                      <a:gd name="T6" fmla="*/ 1 w 19"/>
                      <a:gd name="T7" fmla="*/ 0 h 12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9"/>
                      <a:gd name="T13" fmla="*/ 0 h 128"/>
                      <a:gd name="T14" fmla="*/ 19 w 19"/>
                      <a:gd name="T15" fmla="*/ 128 h 128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9" h="128">
                        <a:moveTo>
                          <a:pt x="0" y="0"/>
                        </a:moveTo>
                        <a:lnTo>
                          <a:pt x="16" y="57"/>
                        </a:lnTo>
                        <a:lnTo>
                          <a:pt x="19" y="90"/>
                        </a:lnTo>
                        <a:lnTo>
                          <a:pt x="16" y="128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59" name="Freeform 119"/>
                  <p:cNvSpPr>
                    <a:spLocks/>
                  </p:cNvSpPr>
                  <p:nvPr/>
                </p:nvSpPr>
                <p:spPr bwMode="auto">
                  <a:xfrm>
                    <a:off x="3276" y="3304"/>
                    <a:ext cx="38" cy="25"/>
                  </a:xfrm>
                  <a:custGeom>
                    <a:avLst/>
                    <a:gdLst>
                      <a:gd name="T0" fmla="*/ 0 w 75"/>
                      <a:gd name="T1" fmla="*/ 0 h 50"/>
                      <a:gd name="T2" fmla="*/ 1 w 75"/>
                      <a:gd name="T3" fmla="*/ 1 h 50"/>
                      <a:gd name="T4" fmla="*/ 1 w 75"/>
                      <a:gd name="T5" fmla="*/ 1 h 50"/>
                      <a:gd name="T6" fmla="*/ 1 w 75"/>
                      <a:gd name="T7" fmla="*/ 1 h 5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75"/>
                      <a:gd name="T13" fmla="*/ 0 h 50"/>
                      <a:gd name="T14" fmla="*/ 75 w 75"/>
                      <a:gd name="T15" fmla="*/ 50 h 5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75" h="50">
                        <a:moveTo>
                          <a:pt x="0" y="0"/>
                        </a:moveTo>
                        <a:lnTo>
                          <a:pt x="32" y="5"/>
                        </a:lnTo>
                        <a:lnTo>
                          <a:pt x="56" y="21"/>
                        </a:lnTo>
                        <a:lnTo>
                          <a:pt x="75" y="50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60" name="Freeform 120"/>
                  <p:cNvSpPr>
                    <a:spLocks/>
                  </p:cNvSpPr>
                  <p:nvPr/>
                </p:nvSpPr>
                <p:spPr bwMode="auto">
                  <a:xfrm>
                    <a:off x="3200" y="3420"/>
                    <a:ext cx="65" cy="69"/>
                  </a:xfrm>
                  <a:custGeom>
                    <a:avLst/>
                    <a:gdLst>
                      <a:gd name="T0" fmla="*/ 0 w 130"/>
                      <a:gd name="T1" fmla="*/ 0 h 138"/>
                      <a:gd name="T2" fmla="*/ 1 w 130"/>
                      <a:gd name="T3" fmla="*/ 1 h 138"/>
                      <a:gd name="T4" fmla="*/ 1 w 130"/>
                      <a:gd name="T5" fmla="*/ 1 h 138"/>
                      <a:gd name="T6" fmla="*/ 1 w 130"/>
                      <a:gd name="T7" fmla="*/ 1 h 138"/>
                      <a:gd name="T8" fmla="*/ 1 w 130"/>
                      <a:gd name="T9" fmla="*/ 1 h 138"/>
                      <a:gd name="T10" fmla="*/ 1 w 130"/>
                      <a:gd name="T11" fmla="*/ 1 h 138"/>
                      <a:gd name="T12" fmla="*/ 1 w 130"/>
                      <a:gd name="T13" fmla="*/ 1 h 138"/>
                      <a:gd name="T14" fmla="*/ 1 w 130"/>
                      <a:gd name="T15" fmla="*/ 1 h 138"/>
                      <a:gd name="T16" fmla="*/ 1 w 130"/>
                      <a:gd name="T17" fmla="*/ 1 h 138"/>
                      <a:gd name="T18" fmla="*/ 1 w 130"/>
                      <a:gd name="T19" fmla="*/ 1 h 138"/>
                      <a:gd name="T20" fmla="*/ 1 w 130"/>
                      <a:gd name="T21" fmla="*/ 1 h 13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30"/>
                      <a:gd name="T34" fmla="*/ 0 h 138"/>
                      <a:gd name="T35" fmla="*/ 130 w 130"/>
                      <a:gd name="T36" fmla="*/ 138 h 138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30" h="138">
                        <a:moveTo>
                          <a:pt x="0" y="0"/>
                        </a:moveTo>
                        <a:lnTo>
                          <a:pt x="3" y="21"/>
                        </a:lnTo>
                        <a:lnTo>
                          <a:pt x="8" y="45"/>
                        </a:lnTo>
                        <a:lnTo>
                          <a:pt x="17" y="62"/>
                        </a:lnTo>
                        <a:lnTo>
                          <a:pt x="37" y="81"/>
                        </a:lnTo>
                        <a:lnTo>
                          <a:pt x="61" y="95"/>
                        </a:lnTo>
                        <a:lnTo>
                          <a:pt x="88" y="97"/>
                        </a:lnTo>
                        <a:lnTo>
                          <a:pt x="109" y="104"/>
                        </a:lnTo>
                        <a:lnTo>
                          <a:pt x="122" y="121"/>
                        </a:lnTo>
                        <a:lnTo>
                          <a:pt x="130" y="137"/>
                        </a:lnTo>
                        <a:lnTo>
                          <a:pt x="130" y="138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8700" name="Group 121"/>
            <p:cNvGrpSpPr>
              <a:grpSpLocks/>
            </p:cNvGrpSpPr>
            <p:nvPr/>
          </p:nvGrpSpPr>
          <p:grpSpPr bwMode="auto">
            <a:xfrm>
              <a:off x="2867" y="2239"/>
              <a:ext cx="144" cy="157"/>
              <a:chOff x="2876" y="2504"/>
              <a:chExt cx="599" cy="716"/>
            </a:xfrm>
          </p:grpSpPr>
          <p:sp>
            <p:nvSpPr>
              <p:cNvPr id="28720" name="Freeform 122"/>
              <p:cNvSpPr>
                <a:spLocks/>
              </p:cNvSpPr>
              <p:nvPr/>
            </p:nvSpPr>
            <p:spPr bwMode="auto">
              <a:xfrm>
                <a:off x="2932" y="2504"/>
                <a:ext cx="535" cy="716"/>
              </a:xfrm>
              <a:custGeom>
                <a:avLst/>
                <a:gdLst>
                  <a:gd name="T0" fmla="*/ 0 w 1071"/>
                  <a:gd name="T1" fmla="*/ 1 h 1431"/>
                  <a:gd name="T2" fmla="*/ 0 w 1071"/>
                  <a:gd name="T3" fmla="*/ 1 h 1431"/>
                  <a:gd name="T4" fmla="*/ 0 w 1071"/>
                  <a:gd name="T5" fmla="*/ 1 h 1431"/>
                  <a:gd name="T6" fmla="*/ 0 w 1071"/>
                  <a:gd name="T7" fmla="*/ 1 h 1431"/>
                  <a:gd name="T8" fmla="*/ 0 w 1071"/>
                  <a:gd name="T9" fmla="*/ 1 h 1431"/>
                  <a:gd name="T10" fmla="*/ 0 w 1071"/>
                  <a:gd name="T11" fmla="*/ 1 h 1431"/>
                  <a:gd name="T12" fmla="*/ 0 w 1071"/>
                  <a:gd name="T13" fmla="*/ 1 h 1431"/>
                  <a:gd name="T14" fmla="*/ 0 w 1071"/>
                  <a:gd name="T15" fmla="*/ 1 h 1431"/>
                  <a:gd name="T16" fmla="*/ 0 w 1071"/>
                  <a:gd name="T17" fmla="*/ 1 h 1431"/>
                  <a:gd name="T18" fmla="*/ 0 w 1071"/>
                  <a:gd name="T19" fmla="*/ 1 h 1431"/>
                  <a:gd name="T20" fmla="*/ 0 w 1071"/>
                  <a:gd name="T21" fmla="*/ 1 h 1431"/>
                  <a:gd name="T22" fmla="*/ 0 w 1071"/>
                  <a:gd name="T23" fmla="*/ 1 h 1431"/>
                  <a:gd name="T24" fmla="*/ 0 w 1071"/>
                  <a:gd name="T25" fmla="*/ 1 h 1431"/>
                  <a:gd name="T26" fmla="*/ 0 w 1071"/>
                  <a:gd name="T27" fmla="*/ 1 h 1431"/>
                  <a:gd name="T28" fmla="*/ 0 w 1071"/>
                  <a:gd name="T29" fmla="*/ 1 h 1431"/>
                  <a:gd name="T30" fmla="*/ 0 w 1071"/>
                  <a:gd name="T31" fmla="*/ 1 h 1431"/>
                  <a:gd name="T32" fmla="*/ 0 w 1071"/>
                  <a:gd name="T33" fmla="*/ 1 h 1431"/>
                  <a:gd name="T34" fmla="*/ 0 w 1071"/>
                  <a:gd name="T35" fmla="*/ 1 h 1431"/>
                  <a:gd name="T36" fmla="*/ 0 w 1071"/>
                  <a:gd name="T37" fmla="*/ 1 h 1431"/>
                  <a:gd name="T38" fmla="*/ 0 w 1071"/>
                  <a:gd name="T39" fmla="*/ 0 h 1431"/>
                  <a:gd name="T40" fmla="*/ 0 w 1071"/>
                  <a:gd name="T41" fmla="*/ 1 h 1431"/>
                  <a:gd name="T42" fmla="*/ 0 w 1071"/>
                  <a:gd name="T43" fmla="*/ 1 h 1431"/>
                  <a:gd name="T44" fmla="*/ 0 w 1071"/>
                  <a:gd name="T45" fmla="*/ 1 h 1431"/>
                  <a:gd name="T46" fmla="*/ 0 w 1071"/>
                  <a:gd name="T47" fmla="*/ 1 h 1431"/>
                  <a:gd name="T48" fmla="*/ 0 w 1071"/>
                  <a:gd name="T49" fmla="*/ 1 h 1431"/>
                  <a:gd name="T50" fmla="*/ 0 w 1071"/>
                  <a:gd name="T51" fmla="*/ 1 h 1431"/>
                  <a:gd name="T52" fmla="*/ 0 w 1071"/>
                  <a:gd name="T53" fmla="*/ 1 h 1431"/>
                  <a:gd name="T54" fmla="*/ 0 w 1071"/>
                  <a:gd name="T55" fmla="*/ 1 h 1431"/>
                  <a:gd name="T56" fmla="*/ 0 w 1071"/>
                  <a:gd name="T57" fmla="*/ 1 h 1431"/>
                  <a:gd name="T58" fmla="*/ 0 w 1071"/>
                  <a:gd name="T59" fmla="*/ 1 h 1431"/>
                  <a:gd name="T60" fmla="*/ 0 w 1071"/>
                  <a:gd name="T61" fmla="*/ 1 h 1431"/>
                  <a:gd name="T62" fmla="*/ 0 w 1071"/>
                  <a:gd name="T63" fmla="*/ 1 h 1431"/>
                  <a:gd name="T64" fmla="*/ 0 w 1071"/>
                  <a:gd name="T65" fmla="*/ 1 h 1431"/>
                  <a:gd name="T66" fmla="*/ 0 w 1071"/>
                  <a:gd name="T67" fmla="*/ 1 h 1431"/>
                  <a:gd name="T68" fmla="*/ 0 w 1071"/>
                  <a:gd name="T69" fmla="*/ 1 h 1431"/>
                  <a:gd name="T70" fmla="*/ 0 w 1071"/>
                  <a:gd name="T71" fmla="*/ 1 h 1431"/>
                  <a:gd name="T72" fmla="*/ 0 w 1071"/>
                  <a:gd name="T73" fmla="*/ 1 h 1431"/>
                  <a:gd name="T74" fmla="*/ 0 w 1071"/>
                  <a:gd name="T75" fmla="*/ 1 h 1431"/>
                  <a:gd name="T76" fmla="*/ 0 w 1071"/>
                  <a:gd name="T77" fmla="*/ 1 h 1431"/>
                  <a:gd name="T78" fmla="*/ 0 w 1071"/>
                  <a:gd name="T79" fmla="*/ 1 h 1431"/>
                  <a:gd name="T80" fmla="*/ 0 w 1071"/>
                  <a:gd name="T81" fmla="*/ 1 h 1431"/>
                  <a:gd name="T82" fmla="*/ 0 w 1071"/>
                  <a:gd name="T83" fmla="*/ 1 h 1431"/>
                  <a:gd name="T84" fmla="*/ 0 w 1071"/>
                  <a:gd name="T85" fmla="*/ 1 h 1431"/>
                  <a:gd name="T86" fmla="*/ 0 w 1071"/>
                  <a:gd name="T87" fmla="*/ 1 h 1431"/>
                  <a:gd name="T88" fmla="*/ 0 w 1071"/>
                  <a:gd name="T89" fmla="*/ 1 h 1431"/>
                  <a:gd name="T90" fmla="*/ 0 w 1071"/>
                  <a:gd name="T91" fmla="*/ 1 h 1431"/>
                  <a:gd name="T92" fmla="*/ 0 w 1071"/>
                  <a:gd name="T93" fmla="*/ 1 h 1431"/>
                  <a:gd name="T94" fmla="*/ 0 w 1071"/>
                  <a:gd name="T95" fmla="*/ 1 h 1431"/>
                  <a:gd name="T96" fmla="*/ 0 w 1071"/>
                  <a:gd name="T97" fmla="*/ 1 h 1431"/>
                  <a:gd name="T98" fmla="*/ 0 w 1071"/>
                  <a:gd name="T99" fmla="*/ 1 h 1431"/>
                  <a:gd name="T100" fmla="*/ 0 w 1071"/>
                  <a:gd name="T101" fmla="*/ 1 h 14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071"/>
                  <a:gd name="T154" fmla="*/ 0 h 1431"/>
                  <a:gd name="T155" fmla="*/ 1071 w 1071"/>
                  <a:gd name="T156" fmla="*/ 1431 h 143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071" h="1431">
                    <a:moveTo>
                      <a:pt x="131" y="1134"/>
                    </a:moveTo>
                    <a:lnTo>
                      <a:pt x="183" y="1012"/>
                    </a:lnTo>
                    <a:lnTo>
                      <a:pt x="183" y="975"/>
                    </a:lnTo>
                    <a:lnTo>
                      <a:pt x="164" y="927"/>
                    </a:lnTo>
                    <a:lnTo>
                      <a:pt x="135" y="874"/>
                    </a:lnTo>
                    <a:lnTo>
                      <a:pt x="82" y="823"/>
                    </a:lnTo>
                    <a:lnTo>
                      <a:pt x="49" y="754"/>
                    </a:lnTo>
                    <a:lnTo>
                      <a:pt x="32" y="694"/>
                    </a:lnTo>
                    <a:lnTo>
                      <a:pt x="12" y="649"/>
                    </a:lnTo>
                    <a:lnTo>
                      <a:pt x="12" y="595"/>
                    </a:lnTo>
                    <a:lnTo>
                      <a:pt x="0" y="473"/>
                    </a:lnTo>
                    <a:lnTo>
                      <a:pt x="12" y="380"/>
                    </a:lnTo>
                    <a:lnTo>
                      <a:pt x="35" y="298"/>
                    </a:lnTo>
                    <a:lnTo>
                      <a:pt x="68" y="212"/>
                    </a:lnTo>
                    <a:lnTo>
                      <a:pt x="107" y="162"/>
                    </a:lnTo>
                    <a:lnTo>
                      <a:pt x="180" y="101"/>
                    </a:lnTo>
                    <a:lnTo>
                      <a:pt x="260" y="60"/>
                    </a:lnTo>
                    <a:lnTo>
                      <a:pt x="344" y="24"/>
                    </a:lnTo>
                    <a:lnTo>
                      <a:pt x="451" y="3"/>
                    </a:lnTo>
                    <a:lnTo>
                      <a:pt x="527" y="0"/>
                    </a:lnTo>
                    <a:lnTo>
                      <a:pt x="603" y="8"/>
                    </a:lnTo>
                    <a:lnTo>
                      <a:pt x="699" y="32"/>
                    </a:lnTo>
                    <a:lnTo>
                      <a:pt x="787" y="69"/>
                    </a:lnTo>
                    <a:lnTo>
                      <a:pt x="851" y="110"/>
                    </a:lnTo>
                    <a:lnTo>
                      <a:pt x="931" y="188"/>
                    </a:lnTo>
                    <a:lnTo>
                      <a:pt x="985" y="279"/>
                    </a:lnTo>
                    <a:lnTo>
                      <a:pt x="1026" y="364"/>
                    </a:lnTo>
                    <a:lnTo>
                      <a:pt x="1046" y="426"/>
                    </a:lnTo>
                    <a:lnTo>
                      <a:pt x="1071" y="533"/>
                    </a:lnTo>
                    <a:lnTo>
                      <a:pt x="1071" y="616"/>
                    </a:lnTo>
                    <a:lnTo>
                      <a:pt x="1055" y="735"/>
                    </a:lnTo>
                    <a:lnTo>
                      <a:pt x="1030" y="832"/>
                    </a:lnTo>
                    <a:lnTo>
                      <a:pt x="994" y="913"/>
                    </a:lnTo>
                    <a:lnTo>
                      <a:pt x="962" y="960"/>
                    </a:lnTo>
                    <a:lnTo>
                      <a:pt x="916" y="1012"/>
                    </a:lnTo>
                    <a:lnTo>
                      <a:pt x="840" y="1051"/>
                    </a:lnTo>
                    <a:lnTo>
                      <a:pt x="783" y="1077"/>
                    </a:lnTo>
                    <a:lnTo>
                      <a:pt x="720" y="1102"/>
                    </a:lnTo>
                    <a:lnTo>
                      <a:pt x="619" y="1114"/>
                    </a:lnTo>
                    <a:lnTo>
                      <a:pt x="533" y="1134"/>
                    </a:lnTo>
                    <a:lnTo>
                      <a:pt x="476" y="1150"/>
                    </a:lnTo>
                    <a:lnTo>
                      <a:pt x="459" y="1184"/>
                    </a:lnTo>
                    <a:lnTo>
                      <a:pt x="463" y="1228"/>
                    </a:lnTo>
                    <a:lnTo>
                      <a:pt x="459" y="1269"/>
                    </a:lnTo>
                    <a:lnTo>
                      <a:pt x="447" y="1298"/>
                    </a:lnTo>
                    <a:lnTo>
                      <a:pt x="440" y="1355"/>
                    </a:lnTo>
                    <a:lnTo>
                      <a:pt x="443" y="1431"/>
                    </a:lnTo>
                    <a:lnTo>
                      <a:pt x="371" y="1305"/>
                    </a:lnTo>
                    <a:lnTo>
                      <a:pt x="276" y="1202"/>
                    </a:lnTo>
                    <a:lnTo>
                      <a:pt x="196" y="1153"/>
                    </a:lnTo>
                    <a:lnTo>
                      <a:pt x="131" y="1134"/>
                    </a:lnTo>
                    <a:close/>
                  </a:path>
                </a:pathLst>
              </a:custGeom>
              <a:solidFill>
                <a:srgbClr val="E0A08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8721" name="Group 123"/>
              <p:cNvGrpSpPr>
                <a:grpSpLocks/>
              </p:cNvGrpSpPr>
              <p:nvPr/>
            </p:nvGrpSpPr>
            <p:grpSpPr bwMode="auto">
              <a:xfrm>
                <a:off x="2876" y="2504"/>
                <a:ext cx="502" cy="495"/>
                <a:chOff x="2876" y="2504"/>
                <a:chExt cx="502" cy="495"/>
              </a:xfrm>
            </p:grpSpPr>
            <p:grpSp>
              <p:nvGrpSpPr>
                <p:cNvPr id="28733" name="Group 124"/>
                <p:cNvGrpSpPr>
                  <a:grpSpLocks/>
                </p:cNvGrpSpPr>
                <p:nvPr/>
              </p:nvGrpSpPr>
              <p:grpSpPr bwMode="auto">
                <a:xfrm>
                  <a:off x="3010" y="2504"/>
                  <a:ext cx="346" cy="149"/>
                  <a:chOff x="3010" y="2504"/>
                  <a:chExt cx="346" cy="149"/>
                </a:xfrm>
              </p:grpSpPr>
              <p:sp>
                <p:nvSpPr>
                  <p:cNvPr id="28749" name="Freeform 125"/>
                  <p:cNvSpPr>
                    <a:spLocks/>
                  </p:cNvSpPr>
                  <p:nvPr/>
                </p:nvSpPr>
                <p:spPr bwMode="auto">
                  <a:xfrm>
                    <a:off x="3038" y="2526"/>
                    <a:ext cx="318" cy="127"/>
                  </a:xfrm>
                  <a:custGeom>
                    <a:avLst/>
                    <a:gdLst>
                      <a:gd name="T0" fmla="*/ 0 w 636"/>
                      <a:gd name="T1" fmla="*/ 1 h 254"/>
                      <a:gd name="T2" fmla="*/ 1 w 636"/>
                      <a:gd name="T3" fmla="*/ 1 h 254"/>
                      <a:gd name="T4" fmla="*/ 1 w 636"/>
                      <a:gd name="T5" fmla="*/ 1 h 254"/>
                      <a:gd name="T6" fmla="*/ 1 w 636"/>
                      <a:gd name="T7" fmla="*/ 1 h 254"/>
                      <a:gd name="T8" fmla="*/ 1 w 636"/>
                      <a:gd name="T9" fmla="*/ 1 h 254"/>
                      <a:gd name="T10" fmla="*/ 1 w 636"/>
                      <a:gd name="T11" fmla="*/ 1 h 254"/>
                      <a:gd name="T12" fmla="*/ 1 w 636"/>
                      <a:gd name="T13" fmla="*/ 0 h 254"/>
                      <a:gd name="T14" fmla="*/ 1 w 636"/>
                      <a:gd name="T15" fmla="*/ 1 h 254"/>
                      <a:gd name="T16" fmla="*/ 1 w 636"/>
                      <a:gd name="T17" fmla="*/ 1 h 25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636"/>
                      <a:gd name="T28" fmla="*/ 0 h 254"/>
                      <a:gd name="T29" fmla="*/ 636 w 636"/>
                      <a:gd name="T30" fmla="*/ 254 h 254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636" h="254">
                        <a:moveTo>
                          <a:pt x="0" y="254"/>
                        </a:moveTo>
                        <a:lnTo>
                          <a:pt x="49" y="175"/>
                        </a:lnTo>
                        <a:lnTo>
                          <a:pt x="113" y="113"/>
                        </a:lnTo>
                        <a:lnTo>
                          <a:pt x="189" y="61"/>
                        </a:lnTo>
                        <a:lnTo>
                          <a:pt x="265" y="30"/>
                        </a:lnTo>
                        <a:lnTo>
                          <a:pt x="349" y="9"/>
                        </a:lnTo>
                        <a:lnTo>
                          <a:pt x="457" y="0"/>
                        </a:lnTo>
                        <a:lnTo>
                          <a:pt x="537" y="16"/>
                        </a:lnTo>
                        <a:lnTo>
                          <a:pt x="636" y="57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50" name="Freeform 126"/>
                  <p:cNvSpPr>
                    <a:spLocks/>
                  </p:cNvSpPr>
                  <p:nvPr/>
                </p:nvSpPr>
                <p:spPr bwMode="auto">
                  <a:xfrm>
                    <a:off x="3010" y="2504"/>
                    <a:ext cx="328" cy="140"/>
                  </a:xfrm>
                  <a:custGeom>
                    <a:avLst/>
                    <a:gdLst>
                      <a:gd name="T0" fmla="*/ 0 w 656"/>
                      <a:gd name="T1" fmla="*/ 1 h 279"/>
                      <a:gd name="T2" fmla="*/ 1 w 656"/>
                      <a:gd name="T3" fmla="*/ 1 h 279"/>
                      <a:gd name="T4" fmla="*/ 1 w 656"/>
                      <a:gd name="T5" fmla="*/ 1 h 279"/>
                      <a:gd name="T6" fmla="*/ 1 w 656"/>
                      <a:gd name="T7" fmla="*/ 1 h 279"/>
                      <a:gd name="T8" fmla="*/ 1 w 656"/>
                      <a:gd name="T9" fmla="*/ 1 h 279"/>
                      <a:gd name="T10" fmla="*/ 1 w 656"/>
                      <a:gd name="T11" fmla="*/ 1 h 279"/>
                      <a:gd name="T12" fmla="*/ 1 w 656"/>
                      <a:gd name="T13" fmla="*/ 0 h 279"/>
                      <a:gd name="T14" fmla="*/ 1 w 656"/>
                      <a:gd name="T15" fmla="*/ 1 h 279"/>
                      <a:gd name="T16" fmla="*/ 1 w 656"/>
                      <a:gd name="T17" fmla="*/ 1 h 279"/>
                      <a:gd name="T18" fmla="*/ 1 w 656"/>
                      <a:gd name="T19" fmla="*/ 1 h 279"/>
                      <a:gd name="T20" fmla="*/ 1 w 656"/>
                      <a:gd name="T21" fmla="*/ 1 h 27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656"/>
                      <a:gd name="T34" fmla="*/ 0 h 279"/>
                      <a:gd name="T35" fmla="*/ 656 w 656"/>
                      <a:gd name="T36" fmla="*/ 279 h 27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656" h="279">
                        <a:moveTo>
                          <a:pt x="0" y="279"/>
                        </a:moveTo>
                        <a:lnTo>
                          <a:pt x="31" y="198"/>
                        </a:lnTo>
                        <a:lnTo>
                          <a:pt x="69" y="141"/>
                        </a:lnTo>
                        <a:lnTo>
                          <a:pt x="111" y="95"/>
                        </a:lnTo>
                        <a:lnTo>
                          <a:pt x="188" y="44"/>
                        </a:lnTo>
                        <a:lnTo>
                          <a:pt x="287" y="8"/>
                        </a:lnTo>
                        <a:lnTo>
                          <a:pt x="379" y="0"/>
                        </a:lnTo>
                        <a:lnTo>
                          <a:pt x="480" y="13"/>
                        </a:lnTo>
                        <a:lnTo>
                          <a:pt x="570" y="50"/>
                        </a:lnTo>
                        <a:lnTo>
                          <a:pt x="615" y="65"/>
                        </a:lnTo>
                        <a:lnTo>
                          <a:pt x="656" y="81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8734" name="Group 127"/>
                <p:cNvGrpSpPr>
                  <a:grpSpLocks/>
                </p:cNvGrpSpPr>
                <p:nvPr/>
              </p:nvGrpSpPr>
              <p:grpSpPr bwMode="auto">
                <a:xfrm>
                  <a:off x="2876" y="2596"/>
                  <a:ext cx="188" cy="243"/>
                  <a:chOff x="2876" y="2596"/>
                  <a:chExt cx="188" cy="243"/>
                </a:xfrm>
              </p:grpSpPr>
              <p:sp>
                <p:nvSpPr>
                  <p:cNvPr id="28742" name="Freeform 128"/>
                  <p:cNvSpPr>
                    <a:spLocks/>
                  </p:cNvSpPr>
                  <p:nvPr/>
                </p:nvSpPr>
                <p:spPr bwMode="auto">
                  <a:xfrm>
                    <a:off x="2876" y="2596"/>
                    <a:ext cx="188" cy="243"/>
                  </a:xfrm>
                  <a:custGeom>
                    <a:avLst/>
                    <a:gdLst>
                      <a:gd name="T0" fmla="*/ 0 w 377"/>
                      <a:gd name="T1" fmla="*/ 1 h 486"/>
                      <a:gd name="T2" fmla="*/ 0 w 377"/>
                      <a:gd name="T3" fmla="*/ 1 h 486"/>
                      <a:gd name="T4" fmla="*/ 0 w 377"/>
                      <a:gd name="T5" fmla="*/ 1 h 486"/>
                      <a:gd name="T6" fmla="*/ 0 w 377"/>
                      <a:gd name="T7" fmla="*/ 1 h 486"/>
                      <a:gd name="T8" fmla="*/ 0 w 377"/>
                      <a:gd name="T9" fmla="*/ 0 h 486"/>
                      <a:gd name="T10" fmla="*/ 0 w 377"/>
                      <a:gd name="T11" fmla="*/ 1 h 486"/>
                      <a:gd name="T12" fmla="*/ 0 w 377"/>
                      <a:gd name="T13" fmla="*/ 1 h 486"/>
                      <a:gd name="T14" fmla="*/ 0 w 377"/>
                      <a:gd name="T15" fmla="*/ 1 h 486"/>
                      <a:gd name="T16" fmla="*/ 0 w 377"/>
                      <a:gd name="T17" fmla="*/ 1 h 486"/>
                      <a:gd name="T18" fmla="*/ 0 w 377"/>
                      <a:gd name="T19" fmla="*/ 1 h 486"/>
                      <a:gd name="T20" fmla="*/ 0 w 377"/>
                      <a:gd name="T21" fmla="*/ 1 h 486"/>
                      <a:gd name="T22" fmla="*/ 0 w 377"/>
                      <a:gd name="T23" fmla="*/ 1 h 486"/>
                      <a:gd name="T24" fmla="*/ 0 w 377"/>
                      <a:gd name="T25" fmla="*/ 1 h 486"/>
                      <a:gd name="T26" fmla="*/ 0 w 377"/>
                      <a:gd name="T27" fmla="*/ 1 h 486"/>
                      <a:gd name="T28" fmla="*/ 0 w 377"/>
                      <a:gd name="T29" fmla="*/ 1 h 486"/>
                      <a:gd name="T30" fmla="*/ 0 w 377"/>
                      <a:gd name="T31" fmla="*/ 1 h 486"/>
                      <a:gd name="T32" fmla="*/ 0 w 377"/>
                      <a:gd name="T33" fmla="*/ 1 h 486"/>
                      <a:gd name="T34" fmla="*/ 0 w 377"/>
                      <a:gd name="T35" fmla="*/ 1 h 486"/>
                      <a:gd name="T36" fmla="*/ 0 w 377"/>
                      <a:gd name="T37" fmla="*/ 1 h 486"/>
                      <a:gd name="T38" fmla="*/ 0 w 377"/>
                      <a:gd name="T39" fmla="*/ 1 h 486"/>
                      <a:gd name="T40" fmla="*/ 0 w 377"/>
                      <a:gd name="T41" fmla="*/ 1 h 486"/>
                      <a:gd name="T42" fmla="*/ 0 w 377"/>
                      <a:gd name="T43" fmla="*/ 1 h 486"/>
                      <a:gd name="T44" fmla="*/ 0 w 377"/>
                      <a:gd name="T45" fmla="*/ 1 h 486"/>
                      <a:gd name="T46" fmla="*/ 0 w 377"/>
                      <a:gd name="T47" fmla="*/ 1 h 486"/>
                      <a:gd name="T48" fmla="*/ 0 w 377"/>
                      <a:gd name="T49" fmla="*/ 1 h 486"/>
                      <a:gd name="T50" fmla="*/ 0 w 377"/>
                      <a:gd name="T51" fmla="*/ 1 h 486"/>
                      <a:gd name="T52" fmla="*/ 0 w 377"/>
                      <a:gd name="T53" fmla="*/ 1 h 486"/>
                      <a:gd name="T54" fmla="*/ 0 w 377"/>
                      <a:gd name="T55" fmla="*/ 1 h 486"/>
                      <a:gd name="T56" fmla="*/ 0 w 377"/>
                      <a:gd name="T57" fmla="*/ 1 h 486"/>
                      <a:gd name="T58" fmla="*/ 0 w 377"/>
                      <a:gd name="T59" fmla="*/ 1 h 486"/>
                      <a:gd name="T60" fmla="*/ 0 w 377"/>
                      <a:gd name="T61" fmla="*/ 1 h 486"/>
                      <a:gd name="T62" fmla="*/ 0 w 377"/>
                      <a:gd name="T63" fmla="*/ 1 h 486"/>
                      <a:gd name="T64" fmla="*/ 0 w 377"/>
                      <a:gd name="T65" fmla="*/ 1 h 48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377"/>
                      <a:gd name="T100" fmla="*/ 0 h 486"/>
                      <a:gd name="T101" fmla="*/ 377 w 377"/>
                      <a:gd name="T102" fmla="*/ 486 h 48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377" h="486">
                        <a:moveTo>
                          <a:pt x="69" y="462"/>
                        </a:moveTo>
                        <a:lnTo>
                          <a:pt x="21" y="403"/>
                        </a:lnTo>
                        <a:lnTo>
                          <a:pt x="0" y="318"/>
                        </a:lnTo>
                        <a:lnTo>
                          <a:pt x="11" y="211"/>
                        </a:lnTo>
                        <a:lnTo>
                          <a:pt x="40" y="132"/>
                        </a:lnTo>
                        <a:lnTo>
                          <a:pt x="63" y="92"/>
                        </a:lnTo>
                        <a:lnTo>
                          <a:pt x="88" y="40"/>
                        </a:lnTo>
                        <a:lnTo>
                          <a:pt x="101" y="23"/>
                        </a:lnTo>
                        <a:lnTo>
                          <a:pt x="118" y="4"/>
                        </a:lnTo>
                        <a:lnTo>
                          <a:pt x="137" y="0"/>
                        </a:lnTo>
                        <a:lnTo>
                          <a:pt x="148" y="21"/>
                        </a:lnTo>
                        <a:lnTo>
                          <a:pt x="158" y="44"/>
                        </a:lnTo>
                        <a:lnTo>
                          <a:pt x="164" y="28"/>
                        </a:lnTo>
                        <a:lnTo>
                          <a:pt x="186" y="25"/>
                        </a:lnTo>
                        <a:lnTo>
                          <a:pt x="198" y="44"/>
                        </a:lnTo>
                        <a:lnTo>
                          <a:pt x="204" y="71"/>
                        </a:lnTo>
                        <a:lnTo>
                          <a:pt x="208" y="109"/>
                        </a:lnTo>
                        <a:lnTo>
                          <a:pt x="224" y="101"/>
                        </a:lnTo>
                        <a:lnTo>
                          <a:pt x="242" y="111"/>
                        </a:lnTo>
                        <a:lnTo>
                          <a:pt x="246" y="123"/>
                        </a:lnTo>
                        <a:lnTo>
                          <a:pt x="244" y="144"/>
                        </a:lnTo>
                        <a:lnTo>
                          <a:pt x="242" y="164"/>
                        </a:lnTo>
                        <a:lnTo>
                          <a:pt x="252" y="151"/>
                        </a:lnTo>
                        <a:lnTo>
                          <a:pt x="269" y="140"/>
                        </a:lnTo>
                        <a:lnTo>
                          <a:pt x="294" y="144"/>
                        </a:lnTo>
                        <a:lnTo>
                          <a:pt x="296" y="161"/>
                        </a:lnTo>
                        <a:lnTo>
                          <a:pt x="297" y="177"/>
                        </a:lnTo>
                        <a:lnTo>
                          <a:pt x="297" y="196"/>
                        </a:lnTo>
                        <a:lnTo>
                          <a:pt x="313" y="192"/>
                        </a:lnTo>
                        <a:lnTo>
                          <a:pt x="330" y="201"/>
                        </a:lnTo>
                        <a:lnTo>
                          <a:pt x="338" y="216"/>
                        </a:lnTo>
                        <a:lnTo>
                          <a:pt x="342" y="242"/>
                        </a:lnTo>
                        <a:lnTo>
                          <a:pt x="357" y="249"/>
                        </a:lnTo>
                        <a:lnTo>
                          <a:pt x="365" y="278"/>
                        </a:lnTo>
                        <a:lnTo>
                          <a:pt x="362" y="310"/>
                        </a:lnTo>
                        <a:lnTo>
                          <a:pt x="357" y="363"/>
                        </a:lnTo>
                        <a:lnTo>
                          <a:pt x="361" y="392"/>
                        </a:lnTo>
                        <a:lnTo>
                          <a:pt x="369" y="413"/>
                        </a:lnTo>
                        <a:lnTo>
                          <a:pt x="377" y="434"/>
                        </a:lnTo>
                        <a:lnTo>
                          <a:pt x="377" y="460"/>
                        </a:lnTo>
                        <a:lnTo>
                          <a:pt x="365" y="481"/>
                        </a:lnTo>
                        <a:lnTo>
                          <a:pt x="353" y="486"/>
                        </a:lnTo>
                        <a:lnTo>
                          <a:pt x="338" y="486"/>
                        </a:lnTo>
                        <a:lnTo>
                          <a:pt x="323" y="482"/>
                        </a:lnTo>
                        <a:lnTo>
                          <a:pt x="305" y="462"/>
                        </a:lnTo>
                        <a:lnTo>
                          <a:pt x="296" y="444"/>
                        </a:lnTo>
                        <a:lnTo>
                          <a:pt x="293" y="434"/>
                        </a:lnTo>
                        <a:lnTo>
                          <a:pt x="277" y="441"/>
                        </a:lnTo>
                        <a:lnTo>
                          <a:pt x="256" y="439"/>
                        </a:lnTo>
                        <a:lnTo>
                          <a:pt x="244" y="430"/>
                        </a:lnTo>
                        <a:lnTo>
                          <a:pt x="240" y="424"/>
                        </a:lnTo>
                        <a:lnTo>
                          <a:pt x="224" y="424"/>
                        </a:lnTo>
                        <a:lnTo>
                          <a:pt x="214" y="418"/>
                        </a:lnTo>
                        <a:lnTo>
                          <a:pt x="208" y="415"/>
                        </a:lnTo>
                        <a:lnTo>
                          <a:pt x="195" y="415"/>
                        </a:lnTo>
                        <a:lnTo>
                          <a:pt x="186" y="411"/>
                        </a:lnTo>
                        <a:lnTo>
                          <a:pt x="176" y="392"/>
                        </a:lnTo>
                        <a:lnTo>
                          <a:pt x="171" y="382"/>
                        </a:lnTo>
                        <a:lnTo>
                          <a:pt x="164" y="392"/>
                        </a:lnTo>
                        <a:lnTo>
                          <a:pt x="159" y="411"/>
                        </a:lnTo>
                        <a:lnTo>
                          <a:pt x="147" y="418"/>
                        </a:lnTo>
                        <a:lnTo>
                          <a:pt x="133" y="420"/>
                        </a:lnTo>
                        <a:lnTo>
                          <a:pt x="126" y="420"/>
                        </a:lnTo>
                        <a:lnTo>
                          <a:pt x="122" y="430"/>
                        </a:lnTo>
                        <a:lnTo>
                          <a:pt x="113" y="444"/>
                        </a:lnTo>
                        <a:lnTo>
                          <a:pt x="101" y="462"/>
                        </a:lnTo>
                        <a:lnTo>
                          <a:pt x="69" y="462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8743" name="Group 129"/>
                  <p:cNvGrpSpPr>
                    <a:grpSpLocks/>
                  </p:cNvGrpSpPr>
                  <p:nvPr/>
                </p:nvGrpSpPr>
                <p:grpSpPr bwMode="auto">
                  <a:xfrm>
                    <a:off x="2885" y="2609"/>
                    <a:ext cx="143" cy="212"/>
                    <a:chOff x="2885" y="2609"/>
                    <a:chExt cx="143" cy="212"/>
                  </a:xfrm>
                </p:grpSpPr>
                <p:sp>
                  <p:nvSpPr>
                    <p:cNvPr id="28744" name="Freeform 130"/>
                    <p:cNvSpPr>
                      <a:spLocks/>
                    </p:cNvSpPr>
                    <p:nvPr/>
                  </p:nvSpPr>
                  <p:spPr bwMode="auto">
                    <a:xfrm>
                      <a:off x="3000" y="2751"/>
                      <a:ext cx="28" cy="45"/>
                    </a:xfrm>
                    <a:custGeom>
                      <a:avLst/>
                      <a:gdLst>
                        <a:gd name="T0" fmla="*/ 0 w 57"/>
                        <a:gd name="T1" fmla="*/ 1 h 89"/>
                        <a:gd name="T2" fmla="*/ 0 w 57"/>
                        <a:gd name="T3" fmla="*/ 1 h 89"/>
                        <a:gd name="T4" fmla="*/ 0 w 57"/>
                        <a:gd name="T5" fmla="*/ 1 h 89"/>
                        <a:gd name="T6" fmla="*/ 0 w 57"/>
                        <a:gd name="T7" fmla="*/ 0 h 89"/>
                        <a:gd name="T8" fmla="*/ 0 w 57"/>
                        <a:gd name="T9" fmla="*/ 1 h 89"/>
                        <a:gd name="T10" fmla="*/ 0 w 57"/>
                        <a:gd name="T11" fmla="*/ 1 h 89"/>
                        <a:gd name="T12" fmla="*/ 0 w 57"/>
                        <a:gd name="T13" fmla="*/ 1 h 89"/>
                        <a:gd name="T14" fmla="*/ 0 w 57"/>
                        <a:gd name="T15" fmla="*/ 1 h 8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57"/>
                        <a:gd name="T25" fmla="*/ 0 h 89"/>
                        <a:gd name="T26" fmla="*/ 57 w 57"/>
                        <a:gd name="T27" fmla="*/ 89 h 8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57" h="89">
                          <a:moveTo>
                            <a:pt x="17" y="89"/>
                          </a:moveTo>
                          <a:lnTo>
                            <a:pt x="13" y="43"/>
                          </a:lnTo>
                          <a:lnTo>
                            <a:pt x="23" y="19"/>
                          </a:lnTo>
                          <a:lnTo>
                            <a:pt x="57" y="0"/>
                          </a:lnTo>
                          <a:lnTo>
                            <a:pt x="36" y="3"/>
                          </a:lnTo>
                          <a:lnTo>
                            <a:pt x="8" y="13"/>
                          </a:lnTo>
                          <a:lnTo>
                            <a:pt x="0" y="36"/>
                          </a:lnTo>
                          <a:lnTo>
                            <a:pt x="17" y="89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5" name="Freeform 131"/>
                    <p:cNvSpPr>
                      <a:spLocks/>
                    </p:cNvSpPr>
                    <p:nvPr/>
                  </p:nvSpPr>
                  <p:spPr bwMode="auto">
                    <a:xfrm>
                      <a:off x="2946" y="2678"/>
                      <a:ext cx="46" cy="109"/>
                    </a:xfrm>
                    <a:custGeom>
                      <a:avLst/>
                      <a:gdLst>
                        <a:gd name="T0" fmla="*/ 1 w 91"/>
                        <a:gd name="T1" fmla="*/ 1 h 218"/>
                        <a:gd name="T2" fmla="*/ 1 w 91"/>
                        <a:gd name="T3" fmla="*/ 1 h 218"/>
                        <a:gd name="T4" fmla="*/ 1 w 91"/>
                        <a:gd name="T5" fmla="*/ 1 h 218"/>
                        <a:gd name="T6" fmla="*/ 1 w 91"/>
                        <a:gd name="T7" fmla="*/ 1 h 218"/>
                        <a:gd name="T8" fmla="*/ 1 w 91"/>
                        <a:gd name="T9" fmla="*/ 0 h 218"/>
                        <a:gd name="T10" fmla="*/ 1 w 91"/>
                        <a:gd name="T11" fmla="*/ 1 h 218"/>
                        <a:gd name="T12" fmla="*/ 1 w 91"/>
                        <a:gd name="T13" fmla="*/ 1 h 218"/>
                        <a:gd name="T14" fmla="*/ 0 w 91"/>
                        <a:gd name="T15" fmla="*/ 1 h 218"/>
                        <a:gd name="T16" fmla="*/ 1 w 91"/>
                        <a:gd name="T17" fmla="*/ 1 h 218"/>
                        <a:gd name="T18" fmla="*/ 1 w 91"/>
                        <a:gd name="T19" fmla="*/ 1 h 218"/>
                        <a:gd name="T20" fmla="*/ 1 w 91"/>
                        <a:gd name="T21" fmla="*/ 1 h 218"/>
                        <a:gd name="T22" fmla="*/ 1 w 91"/>
                        <a:gd name="T23" fmla="*/ 1 h 218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w 91"/>
                        <a:gd name="T37" fmla="*/ 0 h 218"/>
                        <a:gd name="T38" fmla="*/ 91 w 91"/>
                        <a:gd name="T39" fmla="*/ 218 h 218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T36" t="T37" r="T38" b="T39"/>
                      <a:pathLst>
                        <a:path w="91" h="218">
                          <a:moveTo>
                            <a:pt x="37" y="218"/>
                          </a:moveTo>
                          <a:lnTo>
                            <a:pt x="21" y="170"/>
                          </a:lnTo>
                          <a:lnTo>
                            <a:pt x="21" y="104"/>
                          </a:lnTo>
                          <a:lnTo>
                            <a:pt x="52" y="52"/>
                          </a:lnTo>
                          <a:lnTo>
                            <a:pt x="91" y="0"/>
                          </a:lnTo>
                          <a:lnTo>
                            <a:pt x="67" y="30"/>
                          </a:lnTo>
                          <a:lnTo>
                            <a:pt x="29" y="66"/>
                          </a:lnTo>
                          <a:lnTo>
                            <a:pt x="0" y="97"/>
                          </a:lnTo>
                          <a:lnTo>
                            <a:pt x="6" y="123"/>
                          </a:lnTo>
                          <a:lnTo>
                            <a:pt x="4" y="152"/>
                          </a:lnTo>
                          <a:lnTo>
                            <a:pt x="4" y="185"/>
                          </a:lnTo>
                          <a:lnTo>
                            <a:pt x="37" y="218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6" name="Freeform 132"/>
                    <p:cNvSpPr>
                      <a:spLocks/>
                    </p:cNvSpPr>
                    <p:nvPr/>
                  </p:nvSpPr>
                  <p:spPr bwMode="auto">
                    <a:xfrm>
                      <a:off x="2885" y="2737"/>
                      <a:ext cx="31" cy="84"/>
                    </a:xfrm>
                    <a:custGeom>
                      <a:avLst/>
                      <a:gdLst>
                        <a:gd name="T0" fmla="*/ 0 w 63"/>
                        <a:gd name="T1" fmla="*/ 1 h 167"/>
                        <a:gd name="T2" fmla="*/ 0 w 63"/>
                        <a:gd name="T3" fmla="*/ 1 h 167"/>
                        <a:gd name="T4" fmla="*/ 0 w 63"/>
                        <a:gd name="T5" fmla="*/ 1 h 167"/>
                        <a:gd name="T6" fmla="*/ 0 w 63"/>
                        <a:gd name="T7" fmla="*/ 0 h 167"/>
                        <a:gd name="T8" fmla="*/ 0 w 63"/>
                        <a:gd name="T9" fmla="*/ 1 h 167"/>
                        <a:gd name="T10" fmla="*/ 0 w 63"/>
                        <a:gd name="T11" fmla="*/ 1 h 167"/>
                        <a:gd name="T12" fmla="*/ 0 w 63"/>
                        <a:gd name="T13" fmla="*/ 1 h 167"/>
                        <a:gd name="T14" fmla="*/ 0 w 63"/>
                        <a:gd name="T15" fmla="*/ 1 h 16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63"/>
                        <a:gd name="T25" fmla="*/ 0 h 167"/>
                        <a:gd name="T26" fmla="*/ 63 w 63"/>
                        <a:gd name="T27" fmla="*/ 167 h 16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63" h="167">
                          <a:moveTo>
                            <a:pt x="27" y="140"/>
                          </a:moveTo>
                          <a:lnTo>
                            <a:pt x="0" y="88"/>
                          </a:lnTo>
                          <a:lnTo>
                            <a:pt x="11" y="52"/>
                          </a:lnTo>
                          <a:lnTo>
                            <a:pt x="34" y="0"/>
                          </a:lnTo>
                          <a:lnTo>
                            <a:pt x="15" y="90"/>
                          </a:lnTo>
                          <a:lnTo>
                            <a:pt x="30" y="129"/>
                          </a:lnTo>
                          <a:lnTo>
                            <a:pt x="63" y="167"/>
                          </a:lnTo>
                          <a:lnTo>
                            <a:pt x="27" y="140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7" name="Freeform 133"/>
                    <p:cNvSpPr>
                      <a:spLocks/>
                    </p:cNvSpPr>
                    <p:nvPr/>
                  </p:nvSpPr>
                  <p:spPr bwMode="auto">
                    <a:xfrm>
                      <a:off x="2910" y="2609"/>
                      <a:ext cx="43" cy="84"/>
                    </a:xfrm>
                    <a:custGeom>
                      <a:avLst/>
                      <a:gdLst>
                        <a:gd name="T0" fmla="*/ 1 w 86"/>
                        <a:gd name="T1" fmla="*/ 0 h 168"/>
                        <a:gd name="T2" fmla="*/ 1 w 86"/>
                        <a:gd name="T3" fmla="*/ 1 h 168"/>
                        <a:gd name="T4" fmla="*/ 1 w 86"/>
                        <a:gd name="T5" fmla="*/ 1 h 168"/>
                        <a:gd name="T6" fmla="*/ 1 w 86"/>
                        <a:gd name="T7" fmla="*/ 1 h 168"/>
                        <a:gd name="T8" fmla="*/ 0 w 86"/>
                        <a:gd name="T9" fmla="*/ 1 h 168"/>
                        <a:gd name="T10" fmla="*/ 1 w 86"/>
                        <a:gd name="T11" fmla="*/ 1 h 168"/>
                        <a:gd name="T12" fmla="*/ 1 w 86"/>
                        <a:gd name="T13" fmla="*/ 1 h 168"/>
                        <a:gd name="T14" fmla="*/ 1 w 86"/>
                        <a:gd name="T15" fmla="*/ 1 h 168"/>
                        <a:gd name="T16" fmla="*/ 1 w 86"/>
                        <a:gd name="T17" fmla="*/ 0 h 168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86"/>
                        <a:gd name="T28" fmla="*/ 0 h 168"/>
                        <a:gd name="T29" fmla="*/ 86 w 86"/>
                        <a:gd name="T30" fmla="*/ 168 h 168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86" h="168">
                          <a:moveTo>
                            <a:pt x="86" y="0"/>
                          </a:moveTo>
                          <a:lnTo>
                            <a:pt x="45" y="42"/>
                          </a:lnTo>
                          <a:lnTo>
                            <a:pt x="13" y="83"/>
                          </a:lnTo>
                          <a:lnTo>
                            <a:pt x="7" y="118"/>
                          </a:lnTo>
                          <a:lnTo>
                            <a:pt x="0" y="168"/>
                          </a:lnTo>
                          <a:lnTo>
                            <a:pt x="14" y="128"/>
                          </a:lnTo>
                          <a:lnTo>
                            <a:pt x="26" y="87"/>
                          </a:lnTo>
                          <a:lnTo>
                            <a:pt x="61" y="37"/>
                          </a:lnTo>
                          <a:lnTo>
                            <a:pt x="86" y="0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8" name="Freeform 134"/>
                    <p:cNvSpPr>
                      <a:spLocks/>
                    </p:cNvSpPr>
                    <p:nvPr/>
                  </p:nvSpPr>
                  <p:spPr bwMode="auto">
                    <a:xfrm>
                      <a:off x="2905" y="2768"/>
                      <a:ext cx="24" cy="53"/>
                    </a:xfrm>
                    <a:custGeom>
                      <a:avLst/>
                      <a:gdLst>
                        <a:gd name="T0" fmla="*/ 1 w 47"/>
                        <a:gd name="T1" fmla="*/ 1 h 105"/>
                        <a:gd name="T2" fmla="*/ 1 w 47"/>
                        <a:gd name="T3" fmla="*/ 1 h 105"/>
                        <a:gd name="T4" fmla="*/ 0 w 47"/>
                        <a:gd name="T5" fmla="*/ 1 h 105"/>
                        <a:gd name="T6" fmla="*/ 1 w 47"/>
                        <a:gd name="T7" fmla="*/ 1 h 105"/>
                        <a:gd name="T8" fmla="*/ 1 w 47"/>
                        <a:gd name="T9" fmla="*/ 0 h 105"/>
                        <a:gd name="T10" fmla="*/ 1 w 47"/>
                        <a:gd name="T11" fmla="*/ 1 h 105"/>
                        <a:gd name="T12" fmla="*/ 1 w 47"/>
                        <a:gd name="T13" fmla="*/ 1 h 105"/>
                        <a:gd name="T14" fmla="*/ 1 w 47"/>
                        <a:gd name="T15" fmla="*/ 1 h 105"/>
                        <a:gd name="T16" fmla="*/ 1 w 47"/>
                        <a:gd name="T17" fmla="*/ 1 h 105"/>
                        <a:gd name="T18" fmla="*/ 1 w 47"/>
                        <a:gd name="T19" fmla="*/ 1 h 105"/>
                        <a:gd name="T20" fmla="*/ 1 w 47"/>
                        <a:gd name="T21" fmla="*/ 1 h 105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47"/>
                        <a:gd name="T34" fmla="*/ 0 h 105"/>
                        <a:gd name="T35" fmla="*/ 47 w 47"/>
                        <a:gd name="T36" fmla="*/ 105 h 105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47" h="105">
                          <a:moveTo>
                            <a:pt x="19" y="105"/>
                          </a:moveTo>
                          <a:lnTo>
                            <a:pt x="7" y="71"/>
                          </a:lnTo>
                          <a:lnTo>
                            <a:pt x="0" y="52"/>
                          </a:lnTo>
                          <a:lnTo>
                            <a:pt x="13" y="23"/>
                          </a:lnTo>
                          <a:lnTo>
                            <a:pt x="43" y="0"/>
                          </a:lnTo>
                          <a:lnTo>
                            <a:pt x="26" y="29"/>
                          </a:lnTo>
                          <a:lnTo>
                            <a:pt x="16" y="62"/>
                          </a:lnTo>
                          <a:lnTo>
                            <a:pt x="31" y="71"/>
                          </a:lnTo>
                          <a:lnTo>
                            <a:pt x="47" y="47"/>
                          </a:lnTo>
                          <a:lnTo>
                            <a:pt x="39" y="69"/>
                          </a:lnTo>
                          <a:lnTo>
                            <a:pt x="19" y="105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8735" name="Group 135"/>
                <p:cNvGrpSpPr>
                  <a:grpSpLocks/>
                </p:cNvGrpSpPr>
                <p:nvPr/>
              </p:nvGrpSpPr>
              <p:grpSpPr bwMode="auto">
                <a:xfrm>
                  <a:off x="3175" y="2872"/>
                  <a:ext cx="203" cy="127"/>
                  <a:chOff x="3175" y="2872"/>
                  <a:chExt cx="203" cy="127"/>
                </a:xfrm>
              </p:grpSpPr>
              <p:sp>
                <p:nvSpPr>
                  <p:cNvPr id="28736" name="Freeform 136"/>
                  <p:cNvSpPr>
                    <a:spLocks/>
                  </p:cNvSpPr>
                  <p:nvPr/>
                </p:nvSpPr>
                <p:spPr bwMode="auto">
                  <a:xfrm>
                    <a:off x="3175" y="2872"/>
                    <a:ext cx="203" cy="127"/>
                  </a:xfrm>
                  <a:custGeom>
                    <a:avLst/>
                    <a:gdLst>
                      <a:gd name="T0" fmla="*/ 1 w 406"/>
                      <a:gd name="T1" fmla="*/ 1 h 254"/>
                      <a:gd name="T2" fmla="*/ 1 w 406"/>
                      <a:gd name="T3" fmla="*/ 1 h 254"/>
                      <a:gd name="T4" fmla="*/ 1 w 406"/>
                      <a:gd name="T5" fmla="*/ 1 h 254"/>
                      <a:gd name="T6" fmla="*/ 1 w 406"/>
                      <a:gd name="T7" fmla="*/ 1 h 254"/>
                      <a:gd name="T8" fmla="*/ 1 w 406"/>
                      <a:gd name="T9" fmla="*/ 1 h 254"/>
                      <a:gd name="T10" fmla="*/ 1 w 406"/>
                      <a:gd name="T11" fmla="*/ 0 h 254"/>
                      <a:gd name="T12" fmla="*/ 1 w 406"/>
                      <a:gd name="T13" fmla="*/ 1 h 254"/>
                      <a:gd name="T14" fmla="*/ 1 w 406"/>
                      <a:gd name="T15" fmla="*/ 1 h 254"/>
                      <a:gd name="T16" fmla="*/ 1 w 406"/>
                      <a:gd name="T17" fmla="*/ 1 h 254"/>
                      <a:gd name="T18" fmla="*/ 1 w 406"/>
                      <a:gd name="T19" fmla="*/ 1 h 254"/>
                      <a:gd name="T20" fmla="*/ 1 w 406"/>
                      <a:gd name="T21" fmla="*/ 1 h 254"/>
                      <a:gd name="T22" fmla="*/ 1 w 406"/>
                      <a:gd name="T23" fmla="*/ 1 h 254"/>
                      <a:gd name="T24" fmla="*/ 1 w 406"/>
                      <a:gd name="T25" fmla="*/ 1 h 254"/>
                      <a:gd name="T26" fmla="*/ 1 w 406"/>
                      <a:gd name="T27" fmla="*/ 1 h 254"/>
                      <a:gd name="T28" fmla="*/ 1 w 406"/>
                      <a:gd name="T29" fmla="*/ 1 h 254"/>
                      <a:gd name="T30" fmla="*/ 1 w 406"/>
                      <a:gd name="T31" fmla="*/ 1 h 254"/>
                      <a:gd name="T32" fmla="*/ 1 w 406"/>
                      <a:gd name="T33" fmla="*/ 1 h 254"/>
                      <a:gd name="T34" fmla="*/ 1 w 406"/>
                      <a:gd name="T35" fmla="*/ 1 h 254"/>
                      <a:gd name="T36" fmla="*/ 1 w 406"/>
                      <a:gd name="T37" fmla="*/ 1 h 254"/>
                      <a:gd name="T38" fmla="*/ 1 w 406"/>
                      <a:gd name="T39" fmla="*/ 1 h 254"/>
                      <a:gd name="T40" fmla="*/ 1 w 406"/>
                      <a:gd name="T41" fmla="*/ 1 h 254"/>
                      <a:gd name="T42" fmla="*/ 1 w 406"/>
                      <a:gd name="T43" fmla="*/ 1 h 254"/>
                      <a:gd name="T44" fmla="*/ 1 w 406"/>
                      <a:gd name="T45" fmla="*/ 1 h 254"/>
                      <a:gd name="T46" fmla="*/ 1 w 406"/>
                      <a:gd name="T47" fmla="*/ 1 h 254"/>
                      <a:gd name="T48" fmla="*/ 1 w 406"/>
                      <a:gd name="T49" fmla="*/ 1 h 254"/>
                      <a:gd name="T50" fmla="*/ 1 w 406"/>
                      <a:gd name="T51" fmla="*/ 1 h 254"/>
                      <a:gd name="T52" fmla="*/ 1 w 406"/>
                      <a:gd name="T53" fmla="*/ 1 h 254"/>
                      <a:gd name="T54" fmla="*/ 1 w 406"/>
                      <a:gd name="T55" fmla="*/ 1 h 254"/>
                      <a:gd name="T56" fmla="*/ 1 w 406"/>
                      <a:gd name="T57" fmla="*/ 1 h 254"/>
                      <a:gd name="T58" fmla="*/ 1 w 406"/>
                      <a:gd name="T59" fmla="*/ 1 h 254"/>
                      <a:gd name="T60" fmla="*/ 1 w 406"/>
                      <a:gd name="T61" fmla="*/ 1 h 254"/>
                      <a:gd name="T62" fmla="*/ 1 w 406"/>
                      <a:gd name="T63" fmla="*/ 1 h 254"/>
                      <a:gd name="T64" fmla="*/ 1 w 406"/>
                      <a:gd name="T65" fmla="*/ 1 h 254"/>
                      <a:gd name="T66" fmla="*/ 1 w 406"/>
                      <a:gd name="T67" fmla="*/ 1 h 254"/>
                      <a:gd name="T68" fmla="*/ 0 w 406"/>
                      <a:gd name="T69" fmla="*/ 1 h 254"/>
                      <a:gd name="T70" fmla="*/ 1 w 406"/>
                      <a:gd name="T71" fmla="*/ 1 h 254"/>
                      <a:gd name="T72" fmla="*/ 1 w 406"/>
                      <a:gd name="T73" fmla="*/ 1 h 254"/>
                      <a:gd name="T74" fmla="*/ 1 w 406"/>
                      <a:gd name="T75" fmla="*/ 1 h 254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406"/>
                      <a:gd name="T115" fmla="*/ 0 h 254"/>
                      <a:gd name="T116" fmla="*/ 406 w 406"/>
                      <a:gd name="T117" fmla="*/ 254 h 254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406" h="254">
                        <a:moveTo>
                          <a:pt x="25" y="63"/>
                        </a:moveTo>
                        <a:lnTo>
                          <a:pt x="98" y="68"/>
                        </a:lnTo>
                        <a:lnTo>
                          <a:pt x="150" y="66"/>
                        </a:lnTo>
                        <a:lnTo>
                          <a:pt x="211" y="31"/>
                        </a:lnTo>
                        <a:lnTo>
                          <a:pt x="262" y="4"/>
                        </a:lnTo>
                        <a:lnTo>
                          <a:pt x="308" y="0"/>
                        </a:lnTo>
                        <a:lnTo>
                          <a:pt x="329" y="25"/>
                        </a:lnTo>
                        <a:lnTo>
                          <a:pt x="360" y="40"/>
                        </a:lnTo>
                        <a:lnTo>
                          <a:pt x="396" y="45"/>
                        </a:lnTo>
                        <a:lnTo>
                          <a:pt x="406" y="68"/>
                        </a:lnTo>
                        <a:lnTo>
                          <a:pt x="402" y="116"/>
                        </a:lnTo>
                        <a:lnTo>
                          <a:pt x="394" y="147"/>
                        </a:lnTo>
                        <a:lnTo>
                          <a:pt x="376" y="173"/>
                        </a:lnTo>
                        <a:lnTo>
                          <a:pt x="349" y="204"/>
                        </a:lnTo>
                        <a:lnTo>
                          <a:pt x="337" y="232"/>
                        </a:lnTo>
                        <a:lnTo>
                          <a:pt x="318" y="253"/>
                        </a:lnTo>
                        <a:lnTo>
                          <a:pt x="301" y="254"/>
                        </a:lnTo>
                        <a:lnTo>
                          <a:pt x="278" y="228"/>
                        </a:lnTo>
                        <a:lnTo>
                          <a:pt x="265" y="239"/>
                        </a:lnTo>
                        <a:lnTo>
                          <a:pt x="240" y="240"/>
                        </a:lnTo>
                        <a:lnTo>
                          <a:pt x="224" y="202"/>
                        </a:lnTo>
                        <a:lnTo>
                          <a:pt x="213" y="208"/>
                        </a:lnTo>
                        <a:lnTo>
                          <a:pt x="198" y="208"/>
                        </a:lnTo>
                        <a:lnTo>
                          <a:pt x="189" y="189"/>
                        </a:lnTo>
                        <a:lnTo>
                          <a:pt x="171" y="202"/>
                        </a:lnTo>
                        <a:lnTo>
                          <a:pt x="155" y="213"/>
                        </a:lnTo>
                        <a:lnTo>
                          <a:pt x="133" y="202"/>
                        </a:lnTo>
                        <a:lnTo>
                          <a:pt x="129" y="183"/>
                        </a:lnTo>
                        <a:lnTo>
                          <a:pt x="127" y="161"/>
                        </a:lnTo>
                        <a:lnTo>
                          <a:pt x="94" y="166"/>
                        </a:lnTo>
                        <a:lnTo>
                          <a:pt x="68" y="173"/>
                        </a:lnTo>
                        <a:lnTo>
                          <a:pt x="63" y="161"/>
                        </a:lnTo>
                        <a:lnTo>
                          <a:pt x="41" y="161"/>
                        </a:lnTo>
                        <a:lnTo>
                          <a:pt x="11" y="133"/>
                        </a:lnTo>
                        <a:lnTo>
                          <a:pt x="0" y="104"/>
                        </a:lnTo>
                        <a:lnTo>
                          <a:pt x="6" y="90"/>
                        </a:lnTo>
                        <a:lnTo>
                          <a:pt x="2" y="66"/>
                        </a:lnTo>
                        <a:lnTo>
                          <a:pt x="25" y="63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8737" name="Group 137"/>
                  <p:cNvGrpSpPr>
                    <a:grpSpLocks/>
                  </p:cNvGrpSpPr>
                  <p:nvPr/>
                </p:nvGrpSpPr>
                <p:grpSpPr bwMode="auto">
                  <a:xfrm>
                    <a:off x="3206" y="2892"/>
                    <a:ext cx="152" cy="96"/>
                    <a:chOff x="3206" y="2892"/>
                    <a:chExt cx="152" cy="96"/>
                  </a:xfrm>
                </p:grpSpPr>
                <p:sp>
                  <p:nvSpPr>
                    <p:cNvPr id="28738" name="Freeform 138"/>
                    <p:cNvSpPr>
                      <a:spLocks/>
                    </p:cNvSpPr>
                    <p:nvPr/>
                  </p:nvSpPr>
                  <p:spPr bwMode="auto">
                    <a:xfrm>
                      <a:off x="3206" y="2924"/>
                      <a:ext cx="47" cy="28"/>
                    </a:xfrm>
                    <a:custGeom>
                      <a:avLst/>
                      <a:gdLst>
                        <a:gd name="T0" fmla="*/ 0 w 93"/>
                        <a:gd name="T1" fmla="*/ 0 h 57"/>
                        <a:gd name="T2" fmla="*/ 1 w 93"/>
                        <a:gd name="T3" fmla="*/ 0 h 57"/>
                        <a:gd name="T4" fmla="*/ 1 w 93"/>
                        <a:gd name="T5" fmla="*/ 0 h 57"/>
                        <a:gd name="T6" fmla="*/ 1 w 93"/>
                        <a:gd name="T7" fmla="*/ 0 h 57"/>
                        <a:gd name="T8" fmla="*/ 1 w 93"/>
                        <a:gd name="T9" fmla="*/ 0 h 57"/>
                        <a:gd name="T10" fmla="*/ 0 w 93"/>
                        <a:gd name="T11" fmla="*/ 0 h 57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93"/>
                        <a:gd name="T19" fmla="*/ 0 h 57"/>
                        <a:gd name="T20" fmla="*/ 93 w 93"/>
                        <a:gd name="T21" fmla="*/ 57 h 57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93" h="57">
                          <a:moveTo>
                            <a:pt x="0" y="57"/>
                          </a:moveTo>
                          <a:lnTo>
                            <a:pt x="47" y="38"/>
                          </a:lnTo>
                          <a:lnTo>
                            <a:pt x="93" y="0"/>
                          </a:lnTo>
                          <a:lnTo>
                            <a:pt x="75" y="29"/>
                          </a:lnTo>
                          <a:lnTo>
                            <a:pt x="55" y="48"/>
                          </a:lnTo>
                          <a:lnTo>
                            <a:pt x="0" y="57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39" name="Freeform 139"/>
                    <p:cNvSpPr>
                      <a:spLocks/>
                    </p:cNvSpPr>
                    <p:nvPr/>
                  </p:nvSpPr>
                  <p:spPr bwMode="auto">
                    <a:xfrm>
                      <a:off x="3267" y="2892"/>
                      <a:ext cx="38" cy="77"/>
                    </a:xfrm>
                    <a:custGeom>
                      <a:avLst/>
                      <a:gdLst>
                        <a:gd name="T0" fmla="*/ 0 w 76"/>
                        <a:gd name="T1" fmla="*/ 0 h 156"/>
                        <a:gd name="T2" fmla="*/ 1 w 76"/>
                        <a:gd name="T3" fmla="*/ 0 h 156"/>
                        <a:gd name="T4" fmla="*/ 1 w 76"/>
                        <a:gd name="T5" fmla="*/ 0 h 156"/>
                        <a:gd name="T6" fmla="*/ 1 w 76"/>
                        <a:gd name="T7" fmla="*/ 0 h 156"/>
                        <a:gd name="T8" fmla="*/ 1 w 76"/>
                        <a:gd name="T9" fmla="*/ 0 h 156"/>
                        <a:gd name="T10" fmla="*/ 0 w 76"/>
                        <a:gd name="T11" fmla="*/ 0 h 15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76"/>
                        <a:gd name="T19" fmla="*/ 0 h 156"/>
                        <a:gd name="T20" fmla="*/ 76 w 76"/>
                        <a:gd name="T21" fmla="*/ 156 h 15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76" h="156">
                          <a:moveTo>
                            <a:pt x="0" y="156"/>
                          </a:moveTo>
                          <a:lnTo>
                            <a:pt x="26" y="104"/>
                          </a:lnTo>
                          <a:lnTo>
                            <a:pt x="76" y="0"/>
                          </a:lnTo>
                          <a:lnTo>
                            <a:pt x="61" y="62"/>
                          </a:lnTo>
                          <a:lnTo>
                            <a:pt x="51" y="107"/>
                          </a:lnTo>
                          <a:lnTo>
                            <a:pt x="0" y="156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0" name="Freeform 140"/>
                    <p:cNvSpPr>
                      <a:spLocks/>
                    </p:cNvSpPr>
                    <p:nvPr/>
                  </p:nvSpPr>
                  <p:spPr bwMode="auto">
                    <a:xfrm>
                      <a:off x="3312" y="2895"/>
                      <a:ext cx="27" cy="93"/>
                    </a:xfrm>
                    <a:custGeom>
                      <a:avLst/>
                      <a:gdLst>
                        <a:gd name="T0" fmla="*/ 0 w 55"/>
                        <a:gd name="T1" fmla="*/ 0 h 187"/>
                        <a:gd name="T2" fmla="*/ 0 w 55"/>
                        <a:gd name="T3" fmla="*/ 0 h 187"/>
                        <a:gd name="T4" fmla="*/ 0 w 55"/>
                        <a:gd name="T5" fmla="*/ 0 h 187"/>
                        <a:gd name="T6" fmla="*/ 0 w 55"/>
                        <a:gd name="T7" fmla="*/ 0 h 187"/>
                        <a:gd name="T8" fmla="*/ 0 w 55"/>
                        <a:gd name="T9" fmla="*/ 0 h 187"/>
                        <a:gd name="T10" fmla="*/ 0 w 55"/>
                        <a:gd name="T11" fmla="*/ 0 h 187"/>
                        <a:gd name="T12" fmla="*/ 0 w 55"/>
                        <a:gd name="T13" fmla="*/ 0 h 187"/>
                        <a:gd name="T14" fmla="*/ 0 w 55"/>
                        <a:gd name="T15" fmla="*/ 0 h 18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55"/>
                        <a:gd name="T25" fmla="*/ 0 h 187"/>
                        <a:gd name="T26" fmla="*/ 55 w 55"/>
                        <a:gd name="T27" fmla="*/ 187 h 18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55" h="187">
                          <a:moveTo>
                            <a:pt x="0" y="187"/>
                          </a:moveTo>
                          <a:lnTo>
                            <a:pt x="40" y="145"/>
                          </a:lnTo>
                          <a:lnTo>
                            <a:pt x="38" y="60"/>
                          </a:lnTo>
                          <a:lnTo>
                            <a:pt x="11" y="0"/>
                          </a:lnTo>
                          <a:lnTo>
                            <a:pt x="44" y="57"/>
                          </a:lnTo>
                          <a:lnTo>
                            <a:pt x="55" y="114"/>
                          </a:lnTo>
                          <a:lnTo>
                            <a:pt x="52" y="162"/>
                          </a:lnTo>
                          <a:lnTo>
                            <a:pt x="0" y="187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1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3349" y="2925"/>
                      <a:ext cx="9" cy="36"/>
                    </a:xfrm>
                    <a:custGeom>
                      <a:avLst/>
                      <a:gdLst>
                        <a:gd name="T0" fmla="*/ 0 w 16"/>
                        <a:gd name="T1" fmla="*/ 0 h 71"/>
                        <a:gd name="T2" fmla="*/ 1 w 16"/>
                        <a:gd name="T3" fmla="*/ 1 h 71"/>
                        <a:gd name="T4" fmla="*/ 1 w 16"/>
                        <a:gd name="T5" fmla="*/ 1 h 71"/>
                        <a:gd name="T6" fmla="*/ 0 60000 65536"/>
                        <a:gd name="T7" fmla="*/ 0 60000 65536"/>
                        <a:gd name="T8" fmla="*/ 0 60000 65536"/>
                        <a:gd name="T9" fmla="*/ 0 w 16"/>
                        <a:gd name="T10" fmla="*/ 0 h 71"/>
                        <a:gd name="T11" fmla="*/ 16 w 16"/>
                        <a:gd name="T12" fmla="*/ 71 h 71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6" h="71">
                          <a:moveTo>
                            <a:pt x="0" y="0"/>
                          </a:moveTo>
                          <a:lnTo>
                            <a:pt x="16" y="47"/>
                          </a:lnTo>
                          <a:lnTo>
                            <a:pt x="11" y="7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8722" name="Group 142"/>
              <p:cNvGrpSpPr>
                <a:grpSpLocks/>
              </p:cNvGrpSpPr>
              <p:nvPr/>
            </p:nvGrpSpPr>
            <p:grpSpPr bwMode="auto">
              <a:xfrm>
                <a:off x="3234" y="2656"/>
                <a:ext cx="241" cy="265"/>
                <a:chOff x="3234" y="2656"/>
                <a:chExt cx="241" cy="265"/>
              </a:xfrm>
            </p:grpSpPr>
            <p:sp>
              <p:nvSpPr>
                <p:cNvPr id="28726" name="Freeform 143"/>
                <p:cNvSpPr>
                  <a:spLocks/>
                </p:cNvSpPr>
                <p:nvPr/>
              </p:nvSpPr>
              <p:spPr bwMode="auto">
                <a:xfrm>
                  <a:off x="3340" y="2752"/>
                  <a:ext cx="115" cy="136"/>
                </a:xfrm>
                <a:custGeom>
                  <a:avLst/>
                  <a:gdLst>
                    <a:gd name="T0" fmla="*/ 1 w 230"/>
                    <a:gd name="T1" fmla="*/ 0 h 273"/>
                    <a:gd name="T2" fmla="*/ 1 w 230"/>
                    <a:gd name="T3" fmla="*/ 0 h 273"/>
                    <a:gd name="T4" fmla="*/ 1 w 230"/>
                    <a:gd name="T5" fmla="*/ 0 h 273"/>
                    <a:gd name="T6" fmla="*/ 1 w 230"/>
                    <a:gd name="T7" fmla="*/ 0 h 273"/>
                    <a:gd name="T8" fmla="*/ 1 w 230"/>
                    <a:gd name="T9" fmla="*/ 0 h 273"/>
                    <a:gd name="T10" fmla="*/ 1 w 230"/>
                    <a:gd name="T11" fmla="*/ 0 h 273"/>
                    <a:gd name="T12" fmla="*/ 1 w 230"/>
                    <a:gd name="T13" fmla="*/ 0 h 273"/>
                    <a:gd name="T14" fmla="*/ 1 w 230"/>
                    <a:gd name="T15" fmla="*/ 0 h 273"/>
                    <a:gd name="T16" fmla="*/ 1 w 230"/>
                    <a:gd name="T17" fmla="*/ 0 h 273"/>
                    <a:gd name="T18" fmla="*/ 1 w 230"/>
                    <a:gd name="T19" fmla="*/ 0 h 273"/>
                    <a:gd name="T20" fmla="*/ 1 w 230"/>
                    <a:gd name="T21" fmla="*/ 0 h 273"/>
                    <a:gd name="T22" fmla="*/ 1 w 230"/>
                    <a:gd name="T23" fmla="*/ 0 h 273"/>
                    <a:gd name="T24" fmla="*/ 1 w 230"/>
                    <a:gd name="T25" fmla="*/ 0 h 273"/>
                    <a:gd name="T26" fmla="*/ 1 w 230"/>
                    <a:gd name="T27" fmla="*/ 0 h 273"/>
                    <a:gd name="T28" fmla="*/ 1 w 230"/>
                    <a:gd name="T29" fmla="*/ 0 h 273"/>
                    <a:gd name="T30" fmla="*/ 1 w 230"/>
                    <a:gd name="T31" fmla="*/ 0 h 273"/>
                    <a:gd name="T32" fmla="*/ 1 w 230"/>
                    <a:gd name="T33" fmla="*/ 0 h 273"/>
                    <a:gd name="T34" fmla="*/ 0 w 230"/>
                    <a:gd name="T35" fmla="*/ 0 h 273"/>
                    <a:gd name="T36" fmla="*/ 1 w 230"/>
                    <a:gd name="T37" fmla="*/ 0 h 27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0"/>
                    <a:gd name="T58" fmla="*/ 0 h 273"/>
                    <a:gd name="T59" fmla="*/ 230 w 230"/>
                    <a:gd name="T60" fmla="*/ 273 h 27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0" h="273">
                      <a:moveTo>
                        <a:pt x="16" y="109"/>
                      </a:moveTo>
                      <a:lnTo>
                        <a:pt x="43" y="56"/>
                      </a:lnTo>
                      <a:lnTo>
                        <a:pt x="60" y="37"/>
                      </a:lnTo>
                      <a:lnTo>
                        <a:pt x="96" y="12"/>
                      </a:lnTo>
                      <a:lnTo>
                        <a:pt x="137" y="0"/>
                      </a:lnTo>
                      <a:lnTo>
                        <a:pt x="174" y="0"/>
                      </a:lnTo>
                      <a:lnTo>
                        <a:pt x="197" y="9"/>
                      </a:lnTo>
                      <a:lnTo>
                        <a:pt x="217" y="42"/>
                      </a:lnTo>
                      <a:lnTo>
                        <a:pt x="230" y="88"/>
                      </a:lnTo>
                      <a:lnTo>
                        <a:pt x="226" y="137"/>
                      </a:lnTo>
                      <a:lnTo>
                        <a:pt x="206" y="180"/>
                      </a:lnTo>
                      <a:lnTo>
                        <a:pt x="191" y="213"/>
                      </a:lnTo>
                      <a:lnTo>
                        <a:pt x="149" y="244"/>
                      </a:lnTo>
                      <a:lnTo>
                        <a:pt x="96" y="259"/>
                      </a:lnTo>
                      <a:lnTo>
                        <a:pt x="50" y="273"/>
                      </a:lnTo>
                      <a:lnTo>
                        <a:pt x="19" y="259"/>
                      </a:lnTo>
                      <a:lnTo>
                        <a:pt x="3" y="233"/>
                      </a:lnTo>
                      <a:lnTo>
                        <a:pt x="0" y="189"/>
                      </a:lnTo>
                      <a:lnTo>
                        <a:pt x="16" y="109"/>
                      </a:lnTo>
                      <a:close/>
                    </a:path>
                  </a:pathLst>
                </a:custGeom>
                <a:solidFill>
                  <a:srgbClr val="F0F0FF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727" name="Freeform 144"/>
                <p:cNvSpPr>
                  <a:spLocks/>
                </p:cNvSpPr>
                <p:nvPr/>
              </p:nvSpPr>
              <p:spPr bwMode="auto">
                <a:xfrm>
                  <a:off x="3389" y="2709"/>
                  <a:ext cx="86" cy="85"/>
                </a:xfrm>
                <a:custGeom>
                  <a:avLst/>
                  <a:gdLst>
                    <a:gd name="T0" fmla="*/ 1 w 171"/>
                    <a:gd name="T1" fmla="*/ 0 h 169"/>
                    <a:gd name="T2" fmla="*/ 1 w 171"/>
                    <a:gd name="T3" fmla="*/ 1 h 169"/>
                    <a:gd name="T4" fmla="*/ 1 w 171"/>
                    <a:gd name="T5" fmla="*/ 1 h 169"/>
                    <a:gd name="T6" fmla="*/ 1 w 171"/>
                    <a:gd name="T7" fmla="*/ 1 h 169"/>
                    <a:gd name="T8" fmla="*/ 1 w 171"/>
                    <a:gd name="T9" fmla="*/ 1 h 169"/>
                    <a:gd name="T10" fmla="*/ 1 w 171"/>
                    <a:gd name="T11" fmla="*/ 1 h 169"/>
                    <a:gd name="T12" fmla="*/ 1 w 171"/>
                    <a:gd name="T13" fmla="*/ 1 h 169"/>
                    <a:gd name="T14" fmla="*/ 1 w 171"/>
                    <a:gd name="T15" fmla="*/ 1 h 169"/>
                    <a:gd name="T16" fmla="*/ 1 w 171"/>
                    <a:gd name="T17" fmla="*/ 1 h 169"/>
                    <a:gd name="T18" fmla="*/ 1 w 171"/>
                    <a:gd name="T19" fmla="*/ 1 h 169"/>
                    <a:gd name="T20" fmla="*/ 0 w 171"/>
                    <a:gd name="T21" fmla="*/ 1 h 169"/>
                    <a:gd name="T22" fmla="*/ 1 w 171"/>
                    <a:gd name="T23" fmla="*/ 1 h 169"/>
                    <a:gd name="T24" fmla="*/ 1 w 171"/>
                    <a:gd name="T25" fmla="*/ 1 h 169"/>
                    <a:gd name="T26" fmla="*/ 1 w 171"/>
                    <a:gd name="T27" fmla="*/ 1 h 169"/>
                    <a:gd name="T28" fmla="*/ 1 w 171"/>
                    <a:gd name="T29" fmla="*/ 0 h 16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71"/>
                    <a:gd name="T46" fmla="*/ 0 h 169"/>
                    <a:gd name="T47" fmla="*/ 171 w 171"/>
                    <a:gd name="T48" fmla="*/ 169 h 16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71" h="169">
                      <a:moveTo>
                        <a:pt x="22" y="0"/>
                      </a:moveTo>
                      <a:lnTo>
                        <a:pt x="164" y="100"/>
                      </a:lnTo>
                      <a:lnTo>
                        <a:pt x="169" y="114"/>
                      </a:lnTo>
                      <a:lnTo>
                        <a:pt x="171" y="134"/>
                      </a:lnTo>
                      <a:lnTo>
                        <a:pt x="168" y="150"/>
                      </a:lnTo>
                      <a:lnTo>
                        <a:pt x="164" y="164"/>
                      </a:lnTo>
                      <a:lnTo>
                        <a:pt x="157" y="169"/>
                      </a:lnTo>
                      <a:lnTo>
                        <a:pt x="144" y="169"/>
                      </a:lnTo>
                      <a:lnTo>
                        <a:pt x="13" y="74"/>
                      </a:lnTo>
                      <a:lnTo>
                        <a:pt x="3" y="60"/>
                      </a:lnTo>
                      <a:lnTo>
                        <a:pt x="0" y="41"/>
                      </a:lnTo>
                      <a:lnTo>
                        <a:pt x="3" y="20"/>
                      </a:lnTo>
                      <a:lnTo>
                        <a:pt x="8" y="10"/>
                      </a:lnTo>
                      <a:lnTo>
                        <a:pt x="15" y="1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0804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728" name="Freeform 145"/>
                <p:cNvSpPr>
                  <a:spLocks/>
                </p:cNvSpPr>
                <p:nvPr/>
              </p:nvSpPr>
              <p:spPr bwMode="auto">
                <a:xfrm>
                  <a:off x="3312" y="2715"/>
                  <a:ext cx="156" cy="206"/>
                </a:xfrm>
                <a:custGeom>
                  <a:avLst/>
                  <a:gdLst>
                    <a:gd name="T0" fmla="*/ 1 w 312"/>
                    <a:gd name="T1" fmla="*/ 0 h 413"/>
                    <a:gd name="T2" fmla="*/ 1 w 312"/>
                    <a:gd name="T3" fmla="*/ 0 h 413"/>
                    <a:gd name="T4" fmla="*/ 1 w 312"/>
                    <a:gd name="T5" fmla="*/ 0 h 413"/>
                    <a:gd name="T6" fmla="*/ 1 w 312"/>
                    <a:gd name="T7" fmla="*/ 0 h 413"/>
                    <a:gd name="T8" fmla="*/ 1 w 312"/>
                    <a:gd name="T9" fmla="*/ 0 h 413"/>
                    <a:gd name="T10" fmla="*/ 1 w 312"/>
                    <a:gd name="T11" fmla="*/ 0 h 413"/>
                    <a:gd name="T12" fmla="*/ 1 w 312"/>
                    <a:gd name="T13" fmla="*/ 0 h 413"/>
                    <a:gd name="T14" fmla="*/ 1 w 312"/>
                    <a:gd name="T15" fmla="*/ 0 h 413"/>
                    <a:gd name="T16" fmla="*/ 1 w 312"/>
                    <a:gd name="T17" fmla="*/ 0 h 413"/>
                    <a:gd name="T18" fmla="*/ 1 w 312"/>
                    <a:gd name="T19" fmla="*/ 0 h 413"/>
                    <a:gd name="T20" fmla="*/ 1 w 312"/>
                    <a:gd name="T21" fmla="*/ 0 h 413"/>
                    <a:gd name="T22" fmla="*/ 1 w 312"/>
                    <a:gd name="T23" fmla="*/ 0 h 413"/>
                    <a:gd name="T24" fmla="*/ 1 w 312"/>
                    <a:gd name="T25" fmla="*/ 0 h 413"/>
                    <a:gd name="T26" fmla="*/ 1 w 312"/>
                    <a:gd name="T27" fmla="*/ 0 h 413"/>
                    <a:gd name="T28" fmla="*/ 1 w 312"/>
                    <a:gd name="T29" fmla="*/ 0 h 413"/>
                    <a:gd name="T30" fmla="*/ 0 w 312"/>
                    <a:gd name="T31" fmla="*/ 0 h 413"/>
                    <a:gd name="T32" fmla="*/ 1 w 312"/>
                    <a:gd name="T33" fmla="*/ 0 h 413"/>
                    <a:gd name="T34" fmla="*/ 1 w 312"/>
                    <a:gd name="T35" fmla="*/ 0 h 413"/>
                    <a:gd name="T36" fmla="*/ 1 w 312"/>
                    <a:gd name="T37" fmla="*/ 0 h 41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312"/>
                    <a:gd name="T58" fmla="*/ 0 h 413"/>
                    <a:gd name="T59" fmla="*/ 312 w 312"/>
                    <a:gd name="T60" fmla="*/ 413 h 41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312" h="413">
                      <a:moveTo>
                        <a:pt x="97" y="0"/>
                      </a:moveTo>
                      <a:lnTo>
                        <a:pt x="187" y="95"/>
                      </a:lnTo>
                      <a:lnTo>
                        <a:pt x="225" y="138"/>
                      </a:lnTo>
                      <a:lnTo>
                        <a:pt x="263" y="188"/>
                      </a:lnTo>
                      <a:lnTo>
                        <a:pt x="286" y="228"/>
                      </a:lnTo>
                      <a:lnTo>
                        <a:pt x="307" y="268"/>
                      </a:lnTo>
                      <a:lnTo>
                        <a:pt x="312" y="314"/>
                      </a:lnTo>
                      <a:lnTo>
                        <a:pt x="308" y="363"/>
                      </a:lnTo>
                      <a:lnTo>
                        <a:pt x="292" y="392"/>
                      </a:lnTo>
                      <a:lnTo>
                        <a:pt x="263" y="413"/>
                      </a:lnTo>
                      <a:lnTo>
                        <a:pt x="194" y="413"/>
                      </a:lnTo>
                      <a:lnTo>
                        <a:pt x="145" y="404"/>
                      </a:lnTo>
                      <a:lnTo>
                        <a:pt x="72" y="378"/>
                      </a:lnTo>
                      <a:lnTo>
                        <a:pt x="59" y="351"/>
                      </a:lnTo>
                      <a:lnTo>
                        <a:pt x="37" y="314"/>
                      </a:lnTo>
                      <a:lnTo>
                        <a:pt x="0" y="295"/>
                      </a:lnTo>
                      <a:lnTo>
                        <a:pt x="33" y="235"/>
                      </a:lnTo>
                      <a:lnTo>
                        <a:pt x="33" y="95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8729" name="Group 146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146" cy="181"/>
                  <a:chOff x="3234" y="2656"/>
                  <a:chExt cx="146" cy="181"/>
                </a:xfrm>
              </p:grpSpPr>
              <p:sp>
                <p:nvSpPr>
                  <p:cNvPr id="28730" name="Freeform 147"/>
                  <p:cNvSpPr>
                    <a:spLocks/>
                  </p:cNvSpPr>
                  <p:nvPr/>
                </p:nvSpPr>
                <p:spPr bwMode="auto">
                  <a:xfrm>
                    <a:off x="3234" y="2700"/>
                    <a:ext cx="115" cy="136"/>
                  </a:xfrm>
                  <a:custGeom>
                    <a:avLst/>
                    <a:gdLst>
                      <a:gd name="T0" fmla="*/ 0 w 232"/>
                      <a:gd name="T1" fmla="*/ 0 h 273"/>
                      <a:gd name="T2" fmla="*/ 0 w 232"/>
                      <a:gd name="T3" fmla="*/ 0 h 273"/>
                      <a:gd name="T4" fmla="*/ 0 w 232"/>
                      <a:gd name="T5" fmla="*/ 0 h 273"/>
                      <a:gd name="T6" fmla="*/ 0 w 232"/>
                      <a:gd name="T7" fmla="*/ 0 h 273"/>
                      <a:gd name="T8" fmla="*/ 0 w 232"/>
                      <a:gd name="T9" fmla="*/ 0 h 273"/>
                      <a:gd name="T10" fmla="*/ 0 w 232"/>
                      <a:gd name="T11" fmla="*/ 0 h 273"/>
                      <a:gd name="T12" fmla="*/ 0 w 232"/>
                      <a:gd name="T13" fmla="*/ 0 h 273"/>
                      <a:gd name="T14" fmla="*/ 0 w 232"/>
                      <a:gd name="T15" fmla="*/ 0 h 273"/>
                      <a:gd name="T16" fmla="*/ 0 w 232"/>
                      <a:gd name="T17" fmla="*/ 0 h 273"/>
                      <a:gd name="T18" fmla="*/ 0 w 232"/>
                      <a:gd name="T19" fmla="*/ 0 h 273"/>
                      <a:gd name="T20" fmla="*/ 0 w 232"/>
                      <a:gd name="T21" fmla="*/ 0 h 273"/>
                      <a:gd name="T22" fmla="*/ 0 w 232"/>
                      <a:gd name="T23" fmla="*/ 0 h 273"/>
                      <a:gd name="T24" fmla="*/ 0 w 232"/>
                      <a:gd name="T25" fmla="*/ 0 h 273"/>
                      <a:gd name="T26" fmla="*/ 0 w 232"/>
                      <a:gd name="T27" fmla="*/ 0 h 273"/>
                      <a:gd name="T28" fmla="*/ 0 w 232"/>
                      <a:gd name="T29" fmla="*/ 0 h 273"/>
                      <a:gd name="T30" fmla="*/ 0 w 232"/>
                      <a:gd name="T31" fmla="*/ 0 h 273"/>
                      <a:gd name="T32" fmla="*/ 0 w 232"/>
                      <a:gd name="T33" fmla="*/ 0 h 273"/>
                      <a:gd name="T34" fmla="*/ 0 w 232"/>
                      <a:gd name="T35" fmla="*/ 0 h 273"/>
                      <a:gd name="T36" fmla="*/ 0 w 232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2"/>
                      <a:gd name="T58" fmla="*/ 0 h 273"/>
                      <a:gd name="T59" fmla="*/ 232 w 232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2" h="273">
                        <a:moveTo>
                          <a:pt x="16" y="110"/>
                        </a:moveTo>
                        <a:lnTo>
                          <a:pt x="43" y="57"/>
                        </a:lnTo>
                        <a:lnTo>
                          <a:pt x="60" y="34"/>
                        </a:lnTo>
                        <a:lnTo>
                          <a:pt x="96" y="10"/>
                        </a:lnTo>
                        <a:lnTo>
                          <a:pt x="140" y="0"/>
                        </a:lnTo>
                        <a:lnTo>
                          <a:pt x="176" y="0"/>
                        </a:lnTo>
                        <a:lnTo>
                          <a:pt x="199" y="8"/>
                        </a:lnTo>
                        <a:lnTo>
                          <a:pt x="221" y="41"/>
                        </a:lnTo>
                        <a:lnTo>
                          <a:pt x="232" y="88"/>
                        </a:lnTo>
                        <a:lnTo>
                          <a:pt x="229" y="140"/>
                        </a:lnTo>
                        <a:lnTo>
                          <a:pt x="209" y="183"/>
                        </a:lnTo>
                        <a:lnTo>
                          <a:pt x="193" y="212"/>
                        </a:lnTo>
                        <a:lnTo>
                          <a:pt x="151" y="241"/>
                        </a:lnTo>
                        <a:lnTo>
                          <a:pt x="96" y="259"/>
                        </a:lnTo>
                        <a:lnTo>
                          <a:pt x="53" y="273"/>
                        </a:lnTo>
                        <a:lnTo>
                          <a:pt x="22" y="259"/>
                        </a:lnTo>
                        <a:lnTo>
                          <a:pt x="6" y="233"/>
                        </a:lnTo>
                        <a:lnTo>
                          <a:pt x="0" y="190"/>
                        </a:lnTo>
                        <a:lnTo>
                          <a:pt x="16" y="110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31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3247" y="2796"/>
                    <a:ext cx="33" cy="41"/>
                  </a:xfrm>
                  <a:prstGeom prst="ellipse">
                    <a:avLst/>
                  </a:prstGeom>
                  <a:solidFill>
                    <a:srgbClr val="008080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/>
                  </a:p>
                </p:txBody>
              </p:sp>
              <p:sp>
                <p:nvSpPr>
                  <p:cNvPr id="28732" name="Freeform 149"/>
                  <p:cNvSpPr>
                    <a:spLocks/>
                  </p:cNvSpPr>
                  <p:nvPr/>
                </p:nvSpPr>
                <p:spPr bwMode="auto">
                  <a:xfrm>
                    <a:off x="3260" y="2656"/>
                    <a:ext cx="120" cy="89"/>
                  </a:xfrm>
                  <a:custGeom>
                    <a:avLst/>
                    <a:gdLst>
                      <a:gd name="T0" fmla="*/ 1 w 240"/>
                      <a:gd name="T1" fmla="*/ 0 h 177"/>
                      <a:gd name="T2" fmla="*/ 1 w 240"/>
                      <a:gd name="T3" fmla="*/ 1 h 177"/>
                      <a:gd name="T4" fmla="*/ 1 w 240"/>
                      <a:gd name="T5" fmla="*/ 1 h 177"/>
                      <a:gd name="T6" fmla="*/ 1 w 240"/>
                      <a:gd name="T7" fmla="*/ 1 h 177"/>
                      <a:gd name="T8" fmla="*/ 1 w 240"/>
                      <a:gd name="T9" fmla="*/ 1 h 177"/>
                      <a:gd name="T10" fmla="*/ 1 w 240"/>
                      <a:gd name="T11" fmla="*/ 1 h 177"/>
                      <a:gd name="T12" fmla="*/ 1 w 240"/>
                      <a:gd name="T13" fmla="*/ 1 h 177"/>
                      <a:gd name="T14" fmla="*/ 1 w 240"/>
                      <a:gd name="T15" fmla="*/ 1 h 177"/>
                      <a:gd name="T16" fmla="*/ 1 w 240"/>
                      <a:gd name="T17" fmla="*/ 1 h 177"/>
                      <a:gd name="T18" fmla="*/ 1 w 240"/>
                      <a:gd name="T19" fmla="*/ 1 h 177"/>
                      <a:gd name="T20" fmla="*/ 0 w 240"/>
                      <a:gd name="T21" fmla="*/ 1 h 177"/>
                      <a:gd name="T22" fmla="*/ 1 w 240"/>
                      <a:gd name="T23" fmla="*/ 1 h 177"/>
                      <a:gd name="T24" fmla="*/ 1 w 240"/>
                      <a:gd name="T25" fmla="*/ 1 h 177"/>
                      <a:gd name="T26" fmla="*/ 1 w 240"/>
                      <a:gd name="T27" fmla="*/ 1 h 177"/>
                      <a:gd name="T28" fmla="*/ 1 w 240"/>
                      <a:gd name="T29" fmla="*/ 0 h 177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240"/>
                      <a:gd name="T46" fmla="*/ 0 h 177"/>
                      <a:gd name="T47" fmla="*/ 240 w 240"/>
                      <a:gd name="T48" fmla="*/ 177 h 177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240" h="177">
                        <a:moveTo>
                          <a:pt x="34" y="0"/>
                        </a:moveTo>
                        <a:lnTo>
                          <a:pt x="230" y="105"/>
                        </a:lnTo>
                        <a:lnTo>
                          <a:pt x="237" y="119"/>
                        </a:lnTo>
                        <a:lnTo>
                          <a:pt x="240" y="141"/>
                        </a:lnTo>
                        <a:lnTo>
                          <a:pt x="236" y="157"/>
                        </a:lnTo>
                        <a:lnTo>
                          <a:pt x="229" y="171"/>
                        </a:lnTo>
                        <a:lnTo>
                          <a:pt x="220" y="176"/>
                        </a:lnTo>
                        <a:lnTo>
                          <a:pt x="202" y="177"/>
                        </a:lnTo>
                        <a:lnTo>
                          <a:pt x="19" y="77"/>
                        </a:lnTo>
                        <a:lnTo>
                          <a:pt x="4" y="63"/>
                        </a:lnTo>
                        <a:lnTo>
                          <a:pt x="0" y="43"/>
                        </a:lnTo>
                        <a:lnTo>
                          <a:pt x="4" y="22"/>
                        </a:lnTo>
                        <a:lnTo>
                          <a:pt x="11" y="12"/>
                        </a:lnTo>
                        <a:lnTo>
                          <a:pt x="20" y="3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8723" name="Group 150"/>
              <p:cNvGrpSpPr>
                <a:grpSpLocks/>
              </p:cNvGrpSpPr>
              <p:nvPr/>
            </p:nvGrpSpPr>
            <p:grpSpPr bwMode="auto">
              <a:xfrm>
                <a:off x="2927" y="2789"/>
                <a:ext cx="116" cy="171"/>
                <a:chOff x="2927" y="2789"/>
                <a:chExt cx="116" cy="171"/>
              </a:xfrm>
            </p:grpSpPr>
            <p:sp>
              <p:nvSpPr>
                <p:cNvPr id="28724" name="Freeform 151"/>
                <p:cNvSpPr>
                  <a:spLocks/>
                </p:cNvSpPr>
                <p:nvPr/>
              </p:nvSpPr>
              <p:spPr bwMode="auto">
                <a:xfrm>
                  <a:off x="2927" y="2789"/>
                  <a:ext cx="102" cy="166"/>
                </a:xfrm>
                <a:custGeom>
                  <a:avLst/>
                  <a:gdLst>
                    <a:gd name="T0" fmla="*/ 0 w 205"/>
                    <a:gd name="T1" fmla="*/ 0 h 333"/>
                    <a:gd name="T2" fmla="*/ 0 w 205"/>
                    <a:gd name="T3" fmla="*/ 0 h 333"/>
                    <a:gd name="T4" fmla="*/ 0 w 205"/>
                    <a:gd name="T5" fmla="*/ 0 h 333"/>
                    <a:gd name="T6" fmla="*/ 0 w 205"/>
                    <a:gd name="T7" fmla="*/ 0 h 333"/>
                    <a:gd name="T8" fmla="*/ 0 w 205"/>
                    <a:gd name="T9" fmla="*/ 0 h 333"/>
                    <a:gd name="T10" fmla="*/ 0 w 205"/>
                    <a:gd name="T11" fmla="*/ 0 h 333"/>
                    <a:gd name="T12" fmla="*/ 0 w 205"/>
                    <a:gd name="T13" fmla="*/ 0 h 333"/>
                    <a:gd name="T14" fmla="*/ 0 w 205"/>
                    <a:gd name="T15" fmla="*/ 0 h 333"/>
                    <a:gd name="T16" fmla="*/ 0 w 205"/>
                    <a:gd name="T17" fmla="*/ 0 h 333"/>
                    <a:gd name="T18" fmla="*/ 0 w 205"/>
                    <a:gd name="T19" fmla="*/ 0 h 333"/>
                    <a:gd name="T20" fmla="*/ 0 w 205"/>
                    <a:gd name="T21" fmla="*/ 0 h 333"/>
                    <a:gd name="T22" fmla="*/ 0 w 205"/>
                    <a:gd name="T23" fmla="*/ 0 h 333"/>
                    <a:gd name="T24" fmla="*/ 0 w 205"/>
                    <a:gd name="T25" fmla="*/ 0 h 333"/>
                    <a:gd name="T26" fmla="*/ 0 w 205"/>
                    <a:gd name="T27" fmla="*/ 0 h 333"/>
                    <a:gd name="T28" fmla="*/ 0 w 205"/>
                    <a:gd name="T29" fmla="*/ 0 h 333"/>
                    <a:gd name="T30" fmla="*/ 0 w 205"/>
                    <a:gd name="T31" fmla="*/ 0 h 333"/>
                    <a:gd name="T32" fmla="*/ 0 w 205"/>
                    <a:gd name="T33" fmla="*/ 0 h 333"/>
                    <a:gd name="T34" fmla="*/ 0 w 205"/>
                    <a:gd name="T35" fmla="*/ 0 h 333"/>
                    <a:gd name="T36" fmla="*/ 0 w 205"/>
                    <a:gd name="T37" fmla="*/ 0 h 333"/>
                    <a:gd name="T38" fmla="*/ 0 w 205"/>
                    <a:gd name="T39" fmla="*/ 0 h 333"/>
                    <a:gd name="T40" fmla="*/ 0 w 205"/>
                    <a:gd name="T41" fmla="*/ 0 h 333"/>
                    <a:gd name="T42" fmla="*/ 0 w 205"/>
                    <a:gd name="T43" fmla="*/ 0 h 333"/>
                    <a:gd name="T44" fmla="*/ 0 w 205"/>
                    <a:gd name="T45" fmla="*/ 0 h 333"/>
                    <a:gd name="T46" fmla="*/ 0 w 205"/>
                    <a:gd name="T47" fmla="*/ 0 h 33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05"/>
                    <a:gd name="T73" fmla="*/ 0 h 333"/>
                    <a:gd name="T74" fmla="*/ 205 w 205"/>
                    <a:gd name="T75" fmla="*/ 333 h 333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05" h="333">
                      <a:moveTo>
                        <a:pt x="167" y="51"/>
                      </a:moveTo>
                      <a:lnTo>
                        <a:pt x="134" y="8"/>
                      </a:lnTo>
                      <a:lnTo>
                        <a:pt x="111" y="1"/>
                      </a:lnTo>
                      <a:lnTo>
                        <a:pt x="72" y="0"/>
                      </a:lnTo>
                      <a:lnTo>
                        <a:pt x="38" y="24"/>
                      </a:lnTo>
                      <a:lnTo>
                        <a:pt x="19" y="51"/>
                      </a:lnTo>
                      <a:lnTo>
                        <a:pt x="6" y="84"/>
                      </a:lnTo>
                      <a:lnTo>
                        <a:pt x="0" y="122"/>
                      </a:lnTo>
                      <a:lnTo>
                        <a:pt x="2" y="165"/>
                      </a:lnTo>
                      <a:lnTo>
                        <a:pt x="12" y="214"/>
                      </a:lnTo>
                      <a:lnTo>
                        <a:pt x="36" y="252"/>
                      </a:lnTo>
                      <a:lnTo>
                        <a:pt x="60" y="272"/>
                      </a:lnTo>
                      <a:lnTo>
                        <a:pt x="91" y="288"/>
                      </a:lnTo>
                      <a:lnTo>
                        <a:pt x="107" y="319"/>
                      </a:lnTo>
                      <a:lnTo>
                        <a:pt x="124" y="329"/>
                      </a:lnTo>
                      <a:lnTo>
                        <a:pt x="143" y="333"/>
                      </a:lnTo>
                      <a:lnTo>
                        <a:pt x="166" y="326"/>
                      </a:lnTo>
                      <a:lnTo>
                        <a:pt x="189" y="307"/>
                      </a:lnTo>
                      <a:lnTo>
                        <a:pt x="200" y="279"/>
                      </a:lnTo>
                      <a:lnTo>
                        <a:pt x="205" y="238"/>
                      </a:lnTo>
                      <a:lnTo>
                        <a:pt x="193" y="198"/>
                      </a:lnTo>
                      <a:lnTo>
                        <a:pt x="191" y="157"/>
                      </a:lnTo>
                      <a:lnTo>
                        <a:pt x="182" y="100"/>
                      </a:lnTo>
                      <a:lnTo>
                        <a:pt x="167" y="51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725" name="Freeform 152"/>
                <p:cNvSpPr>
                  <a:spLocks/>
                </p:cNvSpPr>
                <p:nvPr/>
              </p:nvSpPr>
              <p:spPr bwMode="auto">
                <a:xfrm>
                  <a:off x="2938" y="2798"/>
                  <a:ext cx="105" cy="162"/>
                </a:xfrm>
                <a:custGeom>
                  <a:avLst/>
                  <a:gdLst>
                    <a:gd name="T0" fmla="*/ 1 w 210"/>
                    <a:gd name="T1" fmla="*/ 1 h 323"/>
                    <a:gd name="T2" fmla="*/ 1 w 210"/>
                    <a:gd name="T3" fmla="*/ 1 h 323"/>
                    <a:gd name="T4" fmla="*/ 1 w 210"/>
                    <a:gd name="T5" fmla="*/ 1 h 323"/>
                    <a:gd name="T6" fmla="*/ 1 w 210"/>
                    <a:gd name="T7" fmla="*/ 0 h 323"/>
                    <a:gd name="T8" fmla="*/ 1 w 210"/>
                    <a:gd name="T9" fmla="*/ 1 h 323"/>
                    <a:gd name="T10" fmla="*/ 1 w 210"/>
                    <a:gd name="T11" fmla="*/ 1 h 323"/>
                    <a:gd name="T12" fmla="*/ 1 w 210"/>
                    <a:gd name="T13" fmla="*/ 1 h 323"/>
                    <a:gd name="T14" fmla="*/ 0 w 210"/>
                    <a:gd name="T15" fmla="*/ 1 h 323"/>
                    <a:gd name="T16" fmla="*/ 1 w 210"/>
                    <a:gd name="T17" fmla="*/ 1 h 323"/>
                    <a:gd name="T18" fmla="*/ 1 w 210"/>
                    <a:gd name="T19" fmla="*/ 1 h 323"/>
                    <a:gd name="T20" fmla="*/ 1 w 210"/>
                    <a:gd name="T21" fmla="*/ 1 h 323"/>
                    <a:gd name="T22" fmla="*/ 1 w 210"/>
                    <a:gd name="T23" fmla="*/ 1 h 323"/>
                    <a:gd name="T24" fmla="*/ 1 w 210"/>
                    <a:gd name="T25" fmla="*/ 1 h 323"/>
                    <a:gd name="T26" fmla="*/ 1 w 210"/>
                    <a:gd name="T27" fmla="*/ 1 h 323"/>
                    <a:gd name="T28" fmla="*/ 1 w 210"/>
                    <a:gd name="T29" fmla="*/ 1 h 323"/>
                    <a:gd name="T30" fmla="*/ 1 w 210"/>
                    <a:gd name="T31" fmla="*/ 1 h 323"/>
                    <a:gd name="T32" fmla="*/ 1 w 210"/>
                    <a:gd name="T33" fmla="*/ 1 h 323"/>
                    <a:gd name="T34" fmla="*/ 1 w 210"/>
                    <a:gd name="T35" fmla="*/ 1 h 323"/>
                    <a:gd name="T36" fmla="*/ 1 w 210"/>
                    <a:gd name="T37" fmla="*/ 1 h 323"/>
                    <a:gd name="T38" fmla="*/ 1 w 210"/>
                    <a:gd name="T39" fmla="*/ 1 h 323"/>
                    <a:gd name="T40" fmla="*/ 1 w 210"/>
                    <a:gd name="T41" fmla="*/ 1 h 323"/>
                    <a:gd name="T42" fmla="*/ 1 w 210"/>
                    <a:gd name="T43" fmla="*/ 1 h 323"/>
                    <a:gd name="T44" fmla="*/ 1 w 210"/>
                    <a:gd name="T45" fmla="*/ 1 h 323"/>
                    <a:gd name="T46" fmla="*/ 1 w 210"/>
                    <a:gd name="T47" fmla="*/ 1 h 32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10"/>
                    <a:gd name="T73" fmla="*/ 0 h 323"/>
                    <a:gd name="T74" fmla="*/ 210 w 210"/>
                    <a:gd name="T75" fmla="*/ 323 h 323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10" h="323">
                      <a:moveTo>
                        <a:pt x="172" y="48"/>
                      </a:moveTo>
                      <a:lnTo>
                        <a:pt x="137" y="8"/>
                      </a:lnTo>
                      <a:lnTo>
                        <a:pt x="114" y="1"/>
                      </a:lnTo>
                      <a:lnTo>
                        <a:pt x="73" y="0"/>
                      </a:lnTo>
                      <a:lnTo>
                        <a:pt x="38" y="20"/>
                      </a:lnTo>
                      <a:lnTo>
                        <a:pt x="19" y="48"/>
                      </a:lnTo>
                      <a:lnTo>
                        <a:pt x="5" y="82"/>
                      </a:lnTo>
                      <a:lnTo>
                        <a:pt x="0" y="119"/>
                      </a:lnTo>
                      <a:lnTo>
                        <a:pt x="1" y="160"/>
                      </a:lnTo>
                      <a:lnTo>
                        <a:pt x="12" y="207"/>
                      </a:lnTo>
                      <a:lnTo>
                        <a:pt x="35" y="245"/>
                      </a:lnTo>
                      <a:lnTo>
                        <a:pt x="62" y="266"/>
                      </a:lnTo>
                      <a:lnTo>
                        <a:pt x="92" y="279"/>
                      </a:lnTo>
                      <a:lnTo>
                        <a:pt x="110" y="309"/>
                      </a:lnTo>
                      <a:lnTo>
                        <a:pt x="126" y="319"/>
                      </a:lnTo>
                      <a:lnTo>
                        <a:pt x="145" y="323"/>
                      </a:lnTo>
                      <a:lnTo>
                        <a:pt x="171" y="314"/>
                      </a:lnTo>
                      <a:lnTo>
                        <a:pt x="194" y="298"/>
                      </a:lnTo>
                      <a:lnTo>
                        <a:pt x="205" y="272"/>
                      </a:lnTo>
                      <a:lnTo>
                        <a:pt x="210" y="229"/>
                      </a:lnTo>
                      <a:lnTo>
                        <a:pt x="198" y="191"/>
                      </a:lnTo>
                      <a:lnTo>
                        <a:pt x="197" y="152"/>
                      </a:lnTo>
                      <a:lnTo>
                        <a:pt x="187" y="98"/>
                      </a:lnTo>
                      <a:lnTo>
                        <a:pt x="172" y="48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8701" name="Freeform 153"/>
            <p:cNvSpPr>
              <a:spLocks/>
            </p:cNvSpPr>
            <p:nvPr/>
          </p:nvSpPr>
          <p:spPr bwMode="auto">
            <a:xfrm>
              <a:off x="2835" y="2337"/>
              <a:ext cx="146" cy="169"/>
            </a:xfrm>
            <a:custGeom>
              <a:avLst/>
              <a:gdLst>
                <a:gd name="T0" fmla="*/ 0 w 1216"/>
                <a:gd name="T1" fmla="*/ 0 h 1535"/>
                <a:gd name="T2" fmla="*/ 0 w 1216"/>
                <a:gd name="T3" fmla="*/ 0 h 1535"/>
                <a:gd name="T4" fmla="*/ 0 w 1216"/>
                <a:gd name="T5" fmla="*/ 0 h 1535"/>
                <a:gd name="T6" fmla="*/ 0 w 1216"/>
                <a:gd name="T7" fmla="*/ 0 h 1535"/>
                <a:gd name="T8" fmla="*/ 0 w 1216"/>
                <a:gd name="T9" fmla="*/ 0 h 1535"/>
                <a:gd name="T10" fmla="*/ 0 w 1216"/>
                <a:gd name="T11" fmla="*/ 0 h 1535"/>
                <a:gd name="T12" fmla="*/ 0 w 1216"/>
                <a:gd name="T13" fmla="*/ 0 h 1535"/>
                <a:gd name="T14" fmla="*/ 0 w 1216"/>
                <a:gd name="T15" fmla="*/ 0 h 1535"/>
                <a:gd name="T16" fmla="*/ 0 w 1216"/>
                <a:gd name="T17" fmla="*/ 0 h 1535"/>
                <a:gd name="T18" fmla="*/ 0 w 1216"/>
                <a:gd name="T19" fmla="*/ 0 h 1535"/>
                <a:gd name="T20" fmla="*/ 0 w 1216"/>
                <a:gd name="T21" fmla="*/ 0 h 1535"/>
                <a:gd name="T22" fmla="*/ 0 w 1216"/>
                <a:gd name="T23" fmla="*/ 0 h 1535"/>
                <a:gd name="T24" fmla="*/ 0 w 1216"/>
                <a:gd name="T25" fmla="*/ 0 h 1535"/>
                <a:gd name="T26" fmla="*/ 0 w 1216"/>
                <a:gd name="T27" fmla="*/ 0 h 1535"/>
                <a:gd name="T28" fmla="*/ 0 w 1216"/>
                <a:gd name="T29" fmla="*/ 0 h 1535"/>
                <a:gd name="T30" fmla="*/ 0 w 1216"/>
                <a:gd name="T31" fmla="*/ 0 h 1535"/>
                <a:gd name="T32" fmla="*/ 0 w 1216"/>
                <a:gd name="T33" fmla="*/ 0 h 1535"/>
                <a:gd name="T34" fmla="*/ 0 w 1216"/>
                <a:gd name="T35" fmla="*/ 0 h 1535"/>
                <a:gd name="T36" fmla="*/ 0 w 1216"/>
                <a:gd name="T37" fmla="*/ 0 h 1535"/>
                <a:gd name="T38" fmla="*/ 0 w 1216"/>
                <a:gd name="T39" fmla="*/ 0 h 1535"/>
                <a:gd name="T40" fmla="*/ 0 w 1216"/>
                <a:gd name="T41" fmla="*/ 0 h 1535"/>
                <a:gd name="T42" fmla="*/ 0 w 1216"/>
                <a:gd name="T43" fmla="*/ 0 h 1535"/>
                <a:gd name="T44" fmla="*/ 0 w 1216"/>
                <a:gd name="T45" fmla="*/ 0 h 1535"/>
                <a:gd name="T46" fmla="*/ 0 w 1216"/>
                <a:gd name="T47" fmla="*/ 0 h 1535"/>
                <a:gd name="T48" fmla="*/ 0 w 1216"/>
                <a:gd name="T49" fmla="*/ 0 h 1535"/>
                <a:gd name="T50" fmla="*/ 0 w 1216"/>
                <a:gd name="T51" fmla="*/ 0 h 1535"/>
                <a:gd name="T52" fmla="*/ 0 w 1216"/>
                <a:gd name="T53" fmla="*/ 0 h 1535"/>
                <a:gd name="T54" fmla="*/ 0 w 1216"/>
                <a:gd name="T55" fmla="*/ 0 h 1535"/>
                <a:gd name="T56" fmla="*/ 0 w 1216"/>
                <a:gd name="T57" fmla="*/ 0 h 1535"/>
                <a:gd name="T58" fmla="*/ 0 w 1216"/>
                <a:gd name="T59" fmla="*/ 0 h 1535"/>
                <a:gd name="T60" fmla="*/ 0 w 1216"/>
                <a:gd name="T61" fmla="*/ 0 h 1535"/>
                <a:gd name="T62" fmla="*/ 0 w 1216"/>
                <a:gd name="T63" fmla="*/ 0 h 1535"/>
                <a:gd name="T64" fmla="*/ 0 w 1216"/>
                <a:gd name="T65" fmla="*/ 0 h 1535"/>
                <a:gd name="T66" fmla="*/ 0 w 1216"/>
                <a:gd name="T67" fmla="*/ 0 h 1535"/>
                <a:gd name="T68" fmla="*/ 0 w 1216"/>
                <a:gd name="T69" fmla="*/ 0 h 1535"/>
                <a:gd name="T70" fmla="*/ 0 w 1216"/>
                <a:gd name="T71" fmla="*/ 0 h 1535"/>
                <a:gd name="T72" fmla="*/ 0 w 1216"/>
                <a:gd name="T73" fmla="*/ 0 h 1535"/>
                <a:gd name="T74" fmla="*/ 0 w 1216"/>
                <a:gd name="T75" fmla="*/ 0 h 1535"/>
                <a:gd name="T76" fmla="*/ 0 w 1216"/>
                <a:gd name="T77" fmla="*/ 0 h 1535"/>
                <a:gd name="T78" fmla="*/ 0 w 1216"/>
                <a:gd name="T79" fmla="*/ 0 h 1535"/>
                <a:gd name="T80" fmla="*/ 0 w 1216"/>
                <a:gd name="T81" fmla="*/ 0 h 153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16"/>
                <a:gd name="T124" fmla="*/ 0 h 1535"/>
                <a:gd name="T125" fmla="*/ 1216 w 1216"/>
                <a:gd name="T126" fmla="*/ 1535 h 153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16" h="1535">
                  <a:moveTo>
                    <a:pt x="331" y="0"/>
                  </a:moveTo>
                  <a:lnTo>
                    <a:pt x="408" y="65"/>
                  </a:lnTo>
                  <a:lnTo>
                    <a:pt x="487" y="131"/>
                  </a:lnTo>
                  <a:lnTo>
                    <a:pt x="556" y="173"/>
                  </a:lnTo>
                  <a:lnTo>
                    <a:pt x="790" y="297"/>
                  </a:lnTo>
                  <a:lnTo>
                    <a:pt x="826" y="485"/>
                  </a:lnTo>
                  <a:lnTo>
                    <a:pt x="855" y="584"/>
                  </a:lnTo>
                  <a:lnTo>
                    <a:pt x="881" y="656"/>
                  </a:lnTo>
                  <a:lnTo>
                    <a:pt x="900" y="729"/>
                  </a:lnTo>
                  <a:lnTo>
                    <a:pt x="912" y="803"/>
                  </a:lnTo>
                  <a:lnTo>
                    <a:pt x="911" y="850"/>
                  </a:lnTo>
                  <a:lnTo>
                    <a:pt x="903" y="905"/>
                  </a:lnTo>
                  <a:lnTo>
                    <a:pt x="908" y="971"/>
                  </a:lnTo>
                  <a:lnTo>
                    <a:pt x="927" y="1038"/>
                  </a:lnTo>
                  <a:lnTo>
                    <a:pt x="976" y="1064"/>
                  </a:lnTo>
                  <a:lnTo>
                    <a:pt x="1051" y="1088"/>
                  </a:lnTo>
                  <a:lnTo>
                    <a:pt x="1102" y="1109"/>
                  </a:lnTo>
                  <a:lnTo>
                    <a:pt x="1154" y="1159"/>
                  </a:lnTo>
                  <a:lnTo>
                    <a:pt x="1186" y="1214"/>
                  </a:lnTo>
                  <a:lnTo>
                    <a:pt x="1207" y="1281"/>
                  </a:lnTo>
                  <a:lnTo>
                    <a:pt x="1216" y="1359"/>
                  </a:lnTo>
                  <a:lnTo>
                    <a:pt x="1204" y="1477"/>
                  </a:lnTo>
                  <a:lnTo>
                    <a:pt x="289" y="1535"/>
                  </a:lnTo>
                  <a:lnTo>
                    <a:pt x="121" y="1532"/>
                  </a:lnTo>
                  <a:lnTo>
                    <a:pt x="88" y="1477"/>
                  </a:lnTo>
                  <a:lnTo>
                    <a:pt x="57" y="1390"/>
                  </a:lnTo>
                  <a:lnTo>
                    <a:pt x="31" y="1294"/>
                  </a:lnTo>
                  <a:lnTo>
                    <a:pt x="16" y="1212"/>
                  </a:lnTo>
                  <a:lnTo>
                    <a:pt x="4" y="1124"/>
                  </a:lnTo>
                  <a:lnTo>
                    <a:pt x="0" y="1043"/>
                  </a:lnTo>
                  <a:lnTo>
                    <a:pt x="12" y="910"/>
                  </a:lnTo>
                  <a:lnTo>
                    <a:pt x="31" y="803"/>
                  </a:lnTo>
                  <a:lnTo>
                    <a:pt x="59" y="686"/>
                  </a:lnTo>
                  <a:lnTo>
                    <a:pt x="92" y="573"/>
                  </a:lnTo>
                  <a:lnTo>
                    <a:pt x="129" y="482"/>
                  </a:lnTo>
                  <a:lnTo>
                    <a:pt x="177" y="380"/>
                  </a:lnTo>
                  <a:lnTo>
                    <a:pt x="238" y="297"/>
                  </a:lnTo>
                  <a:lnTo>
                    <a:pt x="295" y="224"/>
                  </a:lnTo>
                  <a:lnTo>
                    <a:pt x="335" y="188"/>
                  </a:lnTo>
                  <a:lnTo>
                    <a:pt x="243" y="1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66FF33"/>
            </a:solidFill>
            <a:ln w="7938">
              <a:solidFill>
                <a:srgbClr val="66FF33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2" name="Freeform 154"/>
            <p:cNvSpPr>
              <a:spLocks/>
            </p:cNvSpPr>
            <p:nvPr/>
          </p:nvSpPr>
          <p:spPr bwMode="auto">
            <a:xfrm>
              <a:off x="2932" y="2426"/>
              <a:ext cx="41" cy="62"/>
            </a:xfrm>
            <a:custGeom>
              <a:avLst/>
              <a:gdLst>
                <a:gd name="T0" fmla="*/ 0 w 340"/>
                <a:gd name="T1" fmla="*/ 0 h 563"/>
                <a:gd name="T2" fmla="*/ 0 w 340"/>
                <a:gd name="T3" fmla="*/ 0 h 563"/>
                <a:gd name="T4" fmla="*/ 0 w 340"/>
                <a:gd name="T5" fmla="*/ 0 h 563"/>
                <a:gd name="T6" fmla="*/ 0 w 340"/>
                <a:gd name="T7" fmla="*/ 0 h 563"/>
                <a:gd name="T8" fmla="*/ 0 w 340"/>
                <a:gd name="T9" fmla="*/ 0 h 563"/>
                <a:gd name="T10" fmla="*/ 0 w 340"/>
                <a:gd name="T11" fmla="*/ 0 h 563"/>
                <a:gd name="T12" fmla="*/ 0 w 340"/>
                <a:gd name="T13" fmla="*/ 0 h 563"/>
                <a:gd name="T14" fmla="*/ 0 w 340"/>
                <a:gd name="T15" fmla="*/ 0 h 563"/>
                <a:gd name="T16" fmla="*/ 0 w 340"/>
                <a:gd name="T17" fmla="*/ 0 h 563"/>
                <a:gd name="T18" fmla="*/ 0 w 340"/>
                <a:gd name="T19" fmla="*/ 0 h 563"/>
                <a:gd name="T20" fmla="*/ 0 w 340"/>
                <a:gd name="T21" fmla="*/ 0 h 563"/>
                <a:gd name="T22" fmla="*/ 0 w 340"/>
                <a:gd name="T23" fmla="*/ 0 h 5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0"/>
                <a:gd name="T37" fmla="*/ 0 h 563"/>
                <a:gd name="T38" fmla="*/ 340 w 340"/>
                <a:gd name="T39" fmla="*/ 563 h 5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0" h="563">
                  <a:moveTo>
                    <a:pt x="0" y="0"/>
                  </a:moveTo>
                  <a:lnTo>
                    <a:pt x="12" y="105"/>
                  </a:lnTo>
                  <a:lnTo>
                    <a:pt x="25" y="190"/>
                  </a:lnTo>
                  <a:lnTo>
                    <a:pt x="52" y="257"/>
                  </a:lnTo>
                  <a:lnTo>
                    <a:pt x="74" y="295"/>
                  </a:lnTo>
                  <a:lnTo>
                    <a:pt x="116" y="324"/>
                  </a:lnTo>
                  <a:lnTo>
                    <a:pt x="192" y="361"/>
                  </a:lnTo>
                  <a:lnTo>
                    <a:pt x="256" y="393"/>
                  </a:lnTo>
                  <a:lnTo>
                    <a:pt x="287" y="411"/>
                  </a:lnTo>
                  <a:lnTo>
                    <a:pt x="316" y="449"/>
                  </a:lnTo>
                  <a:lnTo>
                    <a:pt x="332" y="501"/>
                  </a:lnTo>
                  <a:lnTo>
                    <a:pt x="340" y="563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3" name="Freeform 155"/>
            <p:cNvSpPr>
              <a:spLocks/>
            </p:cNvSpPr>
            <p:nvPr/>
          </p:nvSpPr>
          <p:spPr bwMode="auto">
            <a:xfrm>
              <a:off x="2874" y="2359"/>
              <a:ext cx="60" cy="68"/>
            </a:xfrm>
            <a:custGeom>
              <a:avLst/>
              <a:gdLst>
                <a:gd name="T0" fmla="*/ 0 w 500"/>
                <a:gd name="T1" fmla="*/ 0 h 620"/>
                <a:gd name="T2" fmla="*/ 0 w 500"/>
                <a:gd name="T3" fmla="*/ 0 h 620"/>
                <a:gd name="T4" fmla="*/ 0 w 500"/>
                <a:gd name="T5" fmla="*/ 0 h 620"/>
                <a:gd name="T6" fmla="*/ 0 w 500"/>
                <a:gd name="T7" fmla="*/ 0 h 620"/>
                <a:gd name="T8" fmla="*/ 0 w 500"/>
                <a:gd name="T9" fmla="*/ 0 h 620"/>
                <a:gd name="T10" fmla="*/ 0 w 500"/>
                <a:gd name="T11" fmla="*/ 0 h 620"/>
                <a:gd name="T12" fmla="*/ 0 w 500"/>
                <a:gd name="T13" fmla="*/ 0 h 620"/>
                <a:gd name="T14" fmla="*/ 0 w 500"/>
                <a:gd name="T15" fmla="*/ 0 h 620"/>
                <a:gd name="T16" fmla="*/ 0 w 500"/>
                <a:gd name="T17" fmla="*/ 0 h 620"/>
                <a:gd name="T18" fmla="*/ 0 w 500"/>
                <a:gd name="T19" fmla="*/ 0 h 620"/>
                <a:gd name="T20" fmla="*/ 0 w 500"/>
                <a:gd name="T21" fmla="*/ 0 h 620"/>
                <a:gd name="T22" fmla="*/ 0 w 500"/>
                <a:gd name="T23" fmla="*/ 0 h 620"/>
                <a:gd name="T24" fmla="*/ 0 w 500"/>
                <a:gd name="T25" fmla="*/ 0 h 620"/>
                <a:gd name="T26" fmla="*/ 0 w 500"/>
                <a:gd name="T27" fmla="*/ 0 h 620"/>
                <a:gd name="T28" fmla="*/ 0 w 500"/>
                <a:gd name="T29" fmla="*/ 0 h 620"/>
                <a:gd name="T30" fmla="*/ 0 w 500"/>
                <a:gd name="T31" fmla="*/ 0 h 620"/>
                <a:gd name="T32" fmla="*/ 0 w 500"/>
                <a:gd name="T33" fmla="*/ 0 h 620"/>
                <a:gd name="T34" fmla="*/ 0 w 500"/>
                <a:gd name="T35" fmla="*/ 0 h 620"/>
                <a:gd name="T36" fmla="*/ 0 w 500"/>
                <a:gd name="T37" fmla="*/ 0 h 620"/>
                <a:gd name="T38" fmla="*/ 0 w 500"/>
                <a:gd name="T39" fmla="*/ 0 h 620"/>
                <a:gd name="T40" fmla="*/ 0 w 500"/>
                <a:gd name="T41" fmla="*/ 0 h 620"/>
                <a:gd name="T42" fmla="*/ 0 w 500"/>
                <a:gd name="T43" fmla="*/ 0 h 620"/>
                <a:gd name="T44" fmla="*/ 0 w 500"/>
                <a:gd name="T45" fmla="*/ 0 h 620"/>
                <a:gd name="T46" fmla="*/ 0 w 500"/>
                <a:gd name="T47" fmla="*/ 0 h 62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00"/>
                <a:gd name="T73" fmla="*/ 0 h 620"/>
                <a:gd name="T74" fmla="*/ 500 w 500"/>
                <a:gd name="T75" fmla="*/ 620 h 62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00" h="620">
                  <a:moveTo>
                    <a:pt x="0" y="10"/>
                  </a:moveTo>
                  <a:lnTo>
                    <a:pt x="16" y="0"/>
                  </a:lnTo>
                  <a:lnTo>
                    <a:pt x="67" y="48"/>
                  </a:lnTo>
                  <a:lnTo>
                    <a:pt x="135" y="100"/>
                  </a:lnTo>
                  <a:lnTo>
                    <a:pt x="191" y="131"/>
                  </a:lnTo>
                  <a:lnTo>
                    <a:pt x="248" y="171"/>
                  </a:lnTo>
                  <a:lnTo>
                    <a:pt x="328" y="223"/>
                  </a:lnTo>
                  <a:lnTo>
                    <a:pt x="377" y="321"/>
                  </a:lnTo>
                  <a:lnTo>
                    <a:pt x="414" y="494"/>
                  </a:lnTo>
                  <a:lnTo>
                    <a:pt x="451" y="352"/>
                  </a:lnTo>
                  <a:lnTo>
                    <a:pt x="480" y="259"/>
                  </a:lnTo>
                  <a:lnTo>
                    <a:pt x="474" y="202"/>
                  </a:lnTo>
                  <a:lnTo>
                    <a:pt x="490" y="288"/>
                  </a:lnTo>
                  <a:lnTo>
                    <a:pt x="500" y="333"/>
                  </a:lnTo>
                  <a:lnTo>
                    <a:pt x="484" y="373"/>
                  </a:lnTo>
                  <a:lnTo>
                    <a:pt x="459" y="447"/>
                  </a:lnTo>
                  <a:lnTo>
                    <a:pt x="431" y="539"/>
                  </a:lnTo>
                  <a:lnTo>
                    <a:pt x="408" y="620"/>
                  </a:lnTo>
                  <a:lnTo>
                    <a:pt x="377" y="482"/>
                  </a:lnTo>
                  <a:lnTo>
                    <a:pt x="348" y="387"/>
                  </a:lnTo>
                  <a:lnTo>
                    <a:pt x="332" y="295"/>
                  </a:lnTo>
                  <a:lnTo>
                    <a:pt x="252" y="202"/>
                  </a:lnTo>
                  <a:lnTo>
                    <a:pt x="112" y="10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040A0"/>
            </a:solidFill>
            <a:ln w="7938">
              <a:solidFill>
                <a:srgbClr val="E040A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4" name="Freeform 156"/>
            <p:cNvSpPr>
              <a:spLocks/>
            </p:cNvSpPr>
            <p:nvPr/>
          </p:nvSpPr>
          <p:spPr bwMode="auto">
            <a:xfrm>
              <a:off x="2878" y="2395"/>
              <a:ext cx="25" cy="57"/>
            </a:xfrm>
            <a:custGeom>
              <a:avLst/>
              <a:gdLst>
                <a:gd name="T0" fmla="*/ 0 w 211"/>
                <a:gd name="T1" fmla="*/ 0 h 520"/>
                <a:gd name="T2" fmla="*/ 0 w 211"/>
                <a:gd name="T3" fmla="*/ 0 h 520"/>
                <a:gd name="T4" fmla="*/ 0 w 211"/>
                <a:gd name="T5" fmla="*/ 0 h 520"/>
                <a:gd name="T6" fmla="*/ 0 w 211"/>
                <a:gd name="T7" fmla="*/ 0 h 520"/>
                <a:gd name="T8" fmla="*/ 0 w 211"/>
                <a:gd name="T9" fmla="*/ 0 h 520"/>
                <a:gd name="T10" fmla="*/ 0 w 211"/>
                <a:gd name="T11" fmla="*/ 0 h 520"/>
                <a:gd name="T12" fmla="*/ 0 w 211"/>
                <a:gd name="T13" fmla="*/ 0 h 520"/>
                <a:gd name="T14" fmla="*/ 0 w 211"/>
                <a:gd name="T15" fmla="*/ 0 h 520"/>
                <a:gd name="T16" fmla="*/ 0 w 211"/>
                <a:gd name="T17" fmla="*/ 0 h 520"/>
                <a:gd name="T18" fmla="*/ 0 w 211"/>
                <a:gd name="T19" fmla="*/ 0 h 520"/>
                <a:gd name="T20" fmla="*/ 0 w 211"/>
                <a:gd name="T21" fmla="*/ 0 h 520"/>
                <a:gd name="T22" fmla="*/ 0 w 211"/>
                <a:gd name="T23" fmla="*/ 0 h 520"/>
                <a:gd name="T24" fmla="*/ 0 w 211"/>
                <a:gd name="T25" fmla="*/ 0 h 520"/>
                <a:gd name="T26" fmla="*/ 0 w 211"/>
                <a:gd name="T27" fmla="*/ 0 h 520"/>
                <a:gd name="T28" fmla="*/ 0 w 211"/>
                <a:gd name="T29" fmla="*/ 0 h 520"/>
                <a:gd name="T30" fmla="*/ 0 w 211"/>
                <a:gd name="T31" fmla="*/ 0 h 520"/>
                <a:gd name="T32" fmla="*/ 0 w 211"/>
                <a:gd name="T33" fmla="*/ 0 h 520"/>
                <a:gd name="T34" fmla="*/ 0 w 211"/>
                <a:gd name="T35" fmla="*/ 0 h 520"/>
                <a:gd name="T36" fmla="*/ 0 w 211"/>
                <a:gd name="T37" fmla="*/ 0 h 520"/>
                <a:gd name="T38" fmla="*/ 0 w 211"/>
                <a:gd name="T39" fmla="*/ 0 h 520"/>
                <a:gd name="T40" fmla="*/ 0 w 211"/>
                <a:gd name="T41" fmla="*/ 0 h 520"/>
                <a:gd name="T42" fmla="*/ 0 w 211"/>
                <a:gd name="T43" fmla="*/ 0 h 520"/>
                <a:gd name="T44" fmla="*/ 0 w 211"/>
                <a:gd name="T45" fmla="*/ 0 h 520"/>
                <a:gd name="T46" fmla="*/ 0 w 211"/>
                <a:gd name="T47" fmla="*/ 0 h 520"/>
                <a:gd name="T48" fmla="*/ 0 w 211"/>
                <a:gd name="T49" fmla="*/ 0 h 520"/>
                <a:gd name="T50" fmla="*/ 0 w 211"/>
                <a:gd name="T51" fmla="*/ 0 h 520"/>
                <a:gd name="T52" fmla="*/ 0 w 211"/>
                <a:gd name="T53" fmla="*/ 0 h 520"/>
                <a:gd name="T54" fmla="*/ 0 w 211"/>
                <a:gd name="T55" fmla="*/ 0 h 520"/>
                <a:gd name="T56" fmla="*/ 0 w 211"/>
                <a:gd name="T57" fmla="*/ 0 h 520"/>
                <a:gd name="T58" fmla="*/ 0 w 211"/>
                <a:gd name="T59" fmla="*/ 0 h 520"/>
                <a:gd name="T60" fmla="*/ 0 w 211"/>
                <a:gd name="T61" fmla="*/ 0 h 52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11"/>
                <a:gd name="T94" fmla="*/ 0 h 520"/>
                <a:gd name="T95" fmla="*/ 211 w 211"/>
                <a:gd name="T96" fmla="*/ 520 h 52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11" h="520">
                  <a:moveTo>
                    <a:pt x="110" y="416"/>
                  </a:moveTo>
                  <a:lnTo>
                    <a:pt x="56" y="351"/>
                  </a:lnTo>
                  <a:lnTo>
                    <a:pt x="38" y="283"/>
                  </a:lnTo>
                  <a:lnTo>
                    <a:pt x="32" y="213"/>
                  </a:lnTo>
                  <a:lnTo>
                    <a:pt x="23" y="116"/>
                  </a:lnTo>
                  <a:lnTo>
                    <a:pt x="53" y="85"/>
                  </a:lnTo>
                  <a:lnTo>
                    <a:pt x="67" y="156"/>
                  </a:lnTo>
                  <a:lnTo>
                    <a:pt x="91" y="190"/>
                  </a:lnTo>
                  <a:lnTo>
                    <a:pt x="101" y="268"/>
                  </a:lnTo>
                  <a:lnTo>
                    <a:pt x="117" y="327"/>
                  </a:lnTo>
                  <a:lnTo>
                    <a:pt x="155" y="377"/>
                  </a:lnTo>
                  <a:lnTo>
                    <a:pt x="183" y="439"/>
                  </a:lnTo>
                  <a:lnTo>
                    <a:pt x="211" y="520"/>
                  </a:lnTo>
                  <a:lnTo>
                    <a:pt x="208" y="451"/>
                  </a:lnTo>
                  <a:lnTo>
                    <a:pt x="200" y="394"/>
                  </a:lnTo>
                  <a:lnTo>
                    <a:pt x="163" y="349"/>
                  </a:lnTo>
                  <a:lnTo>
                    <a:pt x="139" y="289"/>
                  </a:lnTo>
                  <a:lnTo>
                    <a:pt x="118" y="221"/>
                  </a:lnTo>
                  <a:lnTo>
                    <a:pt x="103" y="161"/>
                  </a:lnTo>
                  <a:lnTo>
                    <a:pt x="83" y="116"/>
                  </a:lnTo>
                  <a:lnTo>
                    <a:pt x="76" y="55"/>
                  </a:lnTo>
                  <a:lnTo>
                    <a:pt x="64" y="24"/>
                  </a:lnTo>
                  <a:lnTo>
                    <a:pt x="49" y="0"/>
                  </a:lnTo>
                  <a:lnTo>
                    <a:pt x="22" y="59"/>
                  </a:lnTo>
                  <a:lnTo>
                    <a:pt x="0" y="140"/>
                  </a:lnTo>
                  <a:lnTo>
                    <a:pt x="17" y="156"/>
                  </a:lnTo>
                  <a:lnTo>
                    <a:pt x="17" y="216"/>
                  </a:lnTo>
                  <a:lnTo>
                    <a:pt x="26" y="294"/>
                  </a:lnTo>
                  <a:lnTo>
                    <a:pt x="40" y="349"/>
                  </a:lnTo>
                  <a:lnTo>
                    <a:pt x="67" y="385"/>
                  </a:lnTo>
                  <a:lnTo>
                    <a:pt x="110" y="416"/>
                  </a:lnTo>
                  <a:close/>
                </a:path>
              </a:pathLst>
            </a:custGeom>
            <a:solidFill>
              <a:srgbClr val="E040A0"/>
            </a:solidFill>
            <a:ln w="7938">
              <a:solidFill>
                <a:srgbClr val="E040A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5" name="Freeform 157"/>
            <p:cNvSpPr>
              <a:spLocks/>
            </p:cNvSpPr>
            <p:nvPr/>
          </p:nvSpPr>
          <p:spPr bwMode="auto">
            <a:xfrm>
              <a:off x="2839" y="2426"/>
              <a:ext cx="14" cy="39"/>
            </a:xfrm>
            <a:custGeom>
              <a:avLst/>
              <a:gdLst>
                <a:gd name="T0" fmla="*/ 0 w 118"/>
                <a:gd name="T1" fmla="*/ 0 h 354"/>
                <a:gd name="T2" fmla="*/ 0 w 118"/>
                <a:gd name="T3" fmla="*/ 0 h 354"/>
                <a:gd name="T4" fmla="*/ 0 w 118"/>
                <a:gd name="T5" fmla="*/ 0 h 354"/>
                <a:gd name="T6" fmla="*/ 0 w 118"/>
                <a:gd name="T7" fmla="*/ 0 h 354"/>
                <a:gd name="T8" fmla="*/ 0 w 118"/>
                <a:gd name="T9" fmla="*/ 0 h 354"/>
                <a:gd name="T10" fmla="*/ 0 w 118"/>
                <a:gd name="T11" fmla="*/ 0 h 354"/>
                <a:gd name="T12" fmla="*/ 0 w 118"/>
                <a:gd name="T13" fmla="*/ 0 h 354"/>
                <a:gd name="T14" fmla="*/ 0 w 118"/>
                <a:gd name="T15" fmla="*/ 0 h 354"/>
                <a:gd name="T16" fmla="*/ 0 w 118"/>
                <a:gd name="T17" fmla="*/ 0 h 354"/>
                <a:gd name="T18" fmla="*/ 0 w 118"/>
                <a:gd name="T19" fmla="*/ 0 h 354"/>
                <a:gd name="T20" fmla="*/ 0 w 118"/>
                <a:gd name="T21" fmla="*/ 0 h 354"/>
                <a:gd name="T22" fmla="*/ 0 w 118"/>
                <a:gd name="T23" fmla="*/ 0 h 354"/>
                <a:gd name="T24" fmla="*/ 0 w 118"/>
                <a:gd name="T25" fmla="*/ 0 h 354"/>
                <a:gd name="T26" fmla="*/ 0 w 118"/>
                <a:gd name="T27" fmla="*/ 0 h 354"/>
                <a:gd name="T28" fmla="*/ 0 w 118"/>
                <a:gd name="T29" fmla="*/ 0 h 354"/>
                <a:gd name="T30" fmla="*/ 0 w 118"/>
                <a:gd name="T31" fmla="*/ 0 h 354"/>
                <a:gd name="T32" fmla="*/ 0 w 118"/>
                <a:gd name="T33" fmla="*/ 0 h 354"/>
                <a:gd name="T34" fmla="*/ 0 w 118"/>
                <a:gd name="T35" fmla="*/ 0 h 35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8"/>
                <a:gd name="T55" fmla="*/ 0 h 354"/>
                <a:gd name="T56" fmla="*/ 118 w 118"/>
                <a:gd name="T57" fmla="*/ 354 h 35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8" h="354">
                  <a:moveTo>
                    <a:pt x="118" y="354"/>
                  </a:moveTo>
                  <a:lnTo>
                    <a:pt x="87" y="340"/>
                  </a:lnTo>
                  <a:lnTo>
                    <a:pt x="57" y="300"/>
                  </a:lnTo>
                  <a:lnTo>
                    <a:pt x="44" y="273"/>
                  </a:lnTo>
                  <a:lnTo>
                    <a:pt x="30" y="207"/>
                  </a:lnTo>
                  <a:lnTo>
                    <a:pt x="22" y="164"/>
                  </a:lnTo>
                  <a:lnTo>
                    <a:pt x="6" y="119"/>
                  </a:lnTo>
                  <a:lnTo>
                    <a:pt x="0" y="69"/>
                  </a:lnTo>
                  <a:lnTo>
                    <a:pt x="11" y="36"/>
                  </a:lnTo>
                  <a:lnTo>
                    <a:pt x="41" y="0"/>
                  </a:lnTo>
                  <a:lnTo>
                    <a:pt x="11" y="34"/>
                  </a:lnTo>
                  <a:lnTo>
                    <a:pt x="3" y="71"/>
                  </a:lnTo>
                  <a:lnTo>
                    <a:pt x="4" y="117"/>
                  </a:lnTo>
                  <a:lnTo>
                    <a:pt x="19" y="157"/>
                  </a:lnTo>
                  <a:lnTo>
                    <a:pt x="34" y="223"/>
                  </a:lnTo>
                  <a:lnTo>
                    <a:pt x="42" y="261"/>
                  </a:lnTo>
                  <a:lnTo>
                    <a:pt x="57" y="304"/>
                  </a:lnTo>
                  <a:lnTo>
                    <a:pt x="90" y="33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6" name="Freeform 158"/>
            <p:cNvSpPr>
              <a:spLocks/>
            </p:cNvSpPr>
            <p:nvPr/>
          </p:nvSpPr>
          <p:spPr bwMode="auto">
            <a:xfrm>
              <a:off x="2840" y="2426"/>
              <a:ext cx="14" cy="39"/>
            </a:xfrm>
            <a:custGeom>
              <a:avLst/>
              <a:gdLst>
                <a:gd name="T0" fmla="*/ 0 w 115"/>
                <a:gd name="T1" fmla="*/ 0 h 354"/>
                <a:gd name="T2" fmla="*/ 0 w 115"/>
                <a:gd name="T3" fmla="*/ 0 h 354"/>
                <a:gd name="T4" fmla="*/ 0 w 115"/>
                <a:gd name="T5" fmla="*/ 0 h 354"/>
                <a:gd name="T6" fmla="*/ 0 w 115"/>
                <a:gd name="T7" fmla="*/ 0 h 354"/>
                <a:gd name="T8" fmla="*/ 0 w 115"/>
                <a:gd name="T9" fmla="*/ 0 h 354"/>
                <a:gd name="T10" fmla="*/ 0 w 115"/>
                <a:gd name="T11" fmla="*/ 0 h 354"/>
                <a:gd name="T12" fmla="*/ 0 w 115"/>
                <a:gd name="T13" fmla="*/ 0 h 354"/>
                <a:gd name="T14" fmla="*/ 0 w 115"/>
                <a:gd name="T15" fmla="*/ 0 h 354"/>
                <a:gd name="T16" fmla="*/ 0 w 115"/>
                <a:gd name="T17" fmla="*/ 0 h 354"/>
                <a:gd name="T18" fmla="*/ 0 w 115"/>
                <a:gd name="T19" fmla="*/ 0 h 354"/>
                <a:gd name="T20" fmla="*/ 0 w 115"/>
                <a:gd name="T21" fmla="*/ 0 h 354"/>
                <a:gd name="T22" fmla="*/ 0 w 115"/>
                <a:gd name="T23" fmla="*/ 0 h 354"/>
                <a:gd name="T24" fmla="*/ 0 w 115"/>
                <a:gd name="T25" fmla="*/ 0 h 354"/>
                <a:gd name="T26" fmla="*/ 0 w 115"/>
                <a:gd name="T27" fmla="*/ 0 h 354"/>
                <a:gd name="T28" fmla="*/ 0 w 115"/>
                <a:gd name="T29" fmla="*/ 0 h 354"/>
                <a:gd name="T30" fmla="*/ 0 w 115"/>
                <a:gd name="T31" fmla="*/ 0 h 354"/>
                <a:gd name="T32" fmla="*/ 0 w 115"/>
                <a:gd name="T33" fmla="*/ 0 h 354"/>
                <a:gd name="T34" fmla="*/ 0 w 115"/>
                <a:gd name="T35" fmla="*/ 0 h 35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5"/>
                <a:gd name="T55" fmla="*/ 0 h 354"/>
                <a:gd name="T56" fmla="*/ 115 w 115"/>
                <a:gd name="T57" fmla="*/ 354 h 35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5" h="354">
                  <a:moveTo>
                    <a:pt x="115" y="354"/>
                  </a:moveTo>
                  <a:lnTo>
                    <a:pt x="72" y="307"/>
                  </a:lnTo>
                  <a:lnTo>
                    <a:pt x="53" y="268"/>
                  </a:lnTo>
                  <a:lnTo>
                    <a:pt x="45" y="230"/>
                  </a:lnTo>
                  <a:lnTo>
                    <a:pt x="27" y="161"/>
                  </a:lnTo>
                  <a:lnTo>
                    <a:pt x="16" y="116"/>
                  </a:lnTo>
                  <a:lnTo>
                    <a:pt x="10" y="81"/>
                  </a:lnTo>
                  <a:lnTo>
                    <a:pt x="19" y="41"/>
                  </a:lnTo>
                  <a:lnTo>
                    <a:pt x="38" y="0"/>
                  </a:lnTo>
                  <a:lnTo>
                    <a:pt x="8" y="34"/>
                  </a:lnTo>
                  <a:lnTo>
                    <a:pt x="0" y="71"/>
                  </a:lnTo>
                  <a:lnTo>
                    <a:pt x="2" y="117"/>
                  </a:lnTo>
                  <a:lnTo>
                    <a:pt x="16" y="157"/>
                  </a:lnTo>
                  <a:lnTo>
                    <a:pt x="31" y="223"/>
                  </a:lnTo>
                  <a:lnTo>
                    <a:pt x="40" y="261"/>
                  </a:lnTo>
                  <a:lnTo>
                    <a:pt x="54" y="304"/>
                  </a:lnTo>
                  <a:lnTo>
                    <a:pt x="87" y="338"/>
                  </a:lnTo>
                  <a:lnTo>
                    <a:pt x="115" y="354"/>
                  </a:lnTo>
                  <a:close/>
                </a:path>
              </a:pathLst>
            </a:custGeom>
            <a:solidFill>
              <a:srgbClr val="E040A0"/>
            </a:solidFill>
            <a:ln w="7938">
              <a:solidFill>
                <a:srgbClr val="E040A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707" name="Group 159"/>
            <p:cNvGrpSpPr>
              <a:grpSpLocks/>
            </p:cNvGrpSpPr>
            <p:nvPr/>
          </p:nvGrpSpPr>
          <p:grpSpPr bwMode="auto">
            <a:xfrm>
              <a:off x="2864" y="2459"/>
              <a:ext cx="152" cy="64"/>
              <a:chOff x="2863" y="3504"/>
              <a:chExt cx="634" cy="292"/>
            </a:xfrm>
          </p:grpSpPr>
          <p:sp>
            <p:nvSpPr>
              <p:cNvPr id="28711" name="Freeform 160"/>
              <p:cNvSpPr>
                <a:spLocks/>
              </p:cNvSpPr>
              <p:nvPr/>
            </p:nvSpPr>
            <p:spPr bwMode="auto">
              <a:xfrm>
                <a:off x="2863" y="3504"/>
                <a:ext cx="631" cy="292"/>
              </a:xfrm>
              <a:custGeom>
                <a:avLst/>
                <a:gdLst>
                  <a:gd name="T0" fmla="*/ 0 w 1263"/>
                  <a:gd name="T1" fmla="*/ 0 h 584"/>
                  <a:gd name="T2" fmla="*/ 0 w 1263"/>
                  <a:gd name="T3" fmla="*/ 1 h 584"/>
                  <a:gd name="T4" fmla="*/ 0 w 1263"/>
                  <a:gd name="T5" fmla="*/ 1 h 584"/>
                  <a:gd name="T6" fmla="*/ 0 w 1263"/>
                  <a:gd name="T7" fmla="*/ 1 h 584"/>
                  <a:gd name="T8" fmla="*/ 0 w 1263"/>
                  <a:gd name="T9" fmla="*/ 1 h 584"/>
                  <a:gd name="T10" fmla="*/ 0 w 1263"/>
                  <a:gd name="T11" fmla="*/ 1 h 584"/>
                  <a:gd name="T12" fmla="*/ 0 w 1263"/>
                  <a:gd name="T13" fmla="*/ 1 h 584"/>
                  <a:gd name="T14" fmla="*/ 0 w 1263"/>
                  <a:gd name="T15" fmla="*/ 1 h 584"/>
                  <a:gd name="T16" fmla="*/ 0 w 1263"/>
                  <a:gd name="T17" fmla="*/ 1 h 584"/>
                  <a:gd name="T18" fmla="*/ 0 w 1263"/>
                  <a:gd name="T19" fmla="*/ 1 h 584"/>
                  <a:gd name="T20" fmla="*/ 0 w 1263"/>
                  <a:gd name="T21" fmla="*/ 1 h 584"/>
                  <a:gd name="T22" fmla="*/ 0 w 1263"/>
                  <a:gd name="T23" fmla="*/ 1 h 584"/>
                  <a:gd name="T24" fmla="*/ 0 w 1263"/>
                  <a:gd name="T25" fmla="*/ 1 h 584"/>
                  <a:gd name="T26" fmla="*/ 0 w 1263"/>
                  <a:gd name="T27" fmla="*/ 1 h 584"/>
                  <a:gd name="T28" fmla="*/ 0 w 1263"/>
                  <a:gd name="T29" fmla="*/ 1 h 584"/>
                  <a:gd name="T30" fmla="*/ 0 w 1263"/>
                  <a:gd name="T31" fmla="*/ 1 h 584"/>
                  <a:gd name="T32" fmla="*/ 0 w 1263"/>
                  <a:gd name="T33" fmla="*/ 1 h 584"/>
                  <a:gd name="T34" fmla="*/ 0 w 1263"/>
                  <a:gd name="T35" fmla="*/ 1 h 584"/>
                  <a:gd name="T36" fmla="*/ 0 w 1263"/>
                  <a:gd name="T37" fmla="*/ 1 h 584"/>
                  <a:gd name="T38" fmla="*/ 0 w 1263"/>
                  <a:gd name="T39" fmla="*/ 1 h 584"/>
                  <a:gd name="T40" fmla="*/ 0 w 1263"/>
                  <a:gd name="T41" fmla="*/ 1 h 584"/>
                  <a:gd name="T42" fmla="*/ 0 w 1263"/>
                  <a:gd name="T43" fmla="*/ 1 h 584"/>
                  <a:gd name="T44" fmla="*/ 0 w 1263"/>
                  <a:gd name="T45" fmla="*/ 1 h 584"/>
                  <a:gd name="T46" fmla="*/ 0 w 1263"/>
                  <a:gd name="T47" fmla="*/ 1 h 584"/>
                  <a:gd name="T48" fmla="*/ 0 w 1263"/>
                  <a:gd name="T49" fmla="*/ 1 h 584"/>
                  <a:gd name="T50" fmla="*/ 0 w 1263"/>
                  <a:gd name="T51" fmla="*/ 1 h 584"/>
                  <a:gd name="T52" fmla="*/ 0 w 1263"/>
                  <a:gd name="T53" fmla="*/ 1 h 584"/>
                  <a:gd name="T54" fmla="*/ 0 w 1263"/>
                  <a:gd name="T55" fmla="*/ 1 h 584"/>
                  <a:gd name="T56" fmla="*/ 0 w 1263"/>
                  <a:gd name="T57" fmla="*/ 1 h 584"/>
                  <a:gd name="T58" fmla="*/ 0 w 1263"/>
                  <a:gd name="T59" fmla="*/ 1 h 584"/>
                  <a:gd name="T60" fmla="*/ 0 w 1263"/>
                  <a:gd name="T61" fmla="*/ 1 h 584"/>
                  <a:gd name="T62" fmla="*/ 0 w 1263"/>
                  <a:gd name="T63" fmla="*/ 1 h 584"/>
                  <a:gd name="T64" fmla="*/ 0 w 1263"/>
                  <a:gd name="T65" fmla="*/ 1 h 584"/>
                  <a:gd name="T66" fmla="*/ 0 w 1263"/>
                  <a:gd name="T67" fmla="*/ 1 h 584"/>
                  <a:gd name="T68" fmla="*/ 0 w 1263"/>
                  <a:gd name="T69" fmla="*/ 1 h 584"/>
                  <a:gd name="T70" fmla="*/ 0 w 1263"/>
                  <a:gd name="T71" fmla="*/ 1 h 584"/>
                  <a:gd name="T72" fmla="*/ 0 w 1263"/>
                  <a:gd name="T73" fmla="*/ 1 h 584"/>
                  <a:gd name="T74" fmla="*/ 0 w 1263"/>
                  <a:gd name="T75" fmla="*/ 1 h 584"/>
                  <a:gd name="T76" fmla="*/ 0 w 1263"/>
                  <a:gd name="T77" fmla="*/ 1 h 584"/>
                  <a:gd name="T78" fmla="*/ 0 w 1263"/>
                  <a:gd name="T79" fmla="*/ 1 h 584"/>
                  <a:gd name="T80" fmla="*/ 0 w 1263"/>
                  <a:gd name="T81" fmla="*/ 1 h 584"/>
                  <a:gd name="T82" fmla="*/ 0 w 1263"/>
                  <a:gd name="T83" fmla="*/ 1 h 584"/>
                  <a:gd name="T84" fmla="*/ 0 w 1263"/>
                  <a:gd name="T85" fmla="*/ 1 h 584"/>
                  <a:gd name="T86" fmla="*/ 0 w 1263"/>
                  <a:gd name="T87" fmla="*/ 1 h 584"/>
                  <a:gd name="T88" fmla="*/ 0 w 1263"/>
                  <a:gd name="T89" fmla="*/ 1 h 584"/>
                  <a:gd name="T90" fmla="*/ 0 w 1263"/>
                  <a:gd name="T91" fmla="*/ 1 h 584"/>
                  <a:gd name="T92" fmla="*/ 0 w 1263"/>
                  <a:gd name="T93" fmla="*/ 1 h 584"/>
                  <a:gd name="T94" fmla="*/ 0 w 1263"/>
                  <a:gd name="T95" fmla="*/ 1 h 584"/>
                  <a:gd name="T96" fmla="*/ 0 w 1263"/>
                  <a:gd name="T97" fmla="*/ 1 h 584"/>
                  <a:gd name="T98" fmla="*/ 0 w 1263"/>
                  <a:gd name="T99" fmla="*/ 1 h 584"/>
                  <a:gd name="T100" fmla="*/ 0 w 1263"/>
                  <a:gd name="T101" fmla="*/ 1 h 584"/>
                  <a:gd name="T102" fmla="*/ 0 w 1263"/>
                  <a:gd name="T103" fmla="*/ 1 h 584"/>
                  <a:gd name="T104" fmla="*/ 0 w 1263"/>
                  <a:gd name="T105" fmla="*/ 1 h 584"/>
                  <a:gd name="T106" fmla="*/ 0 w 1263"/>
                  <a:gd name="T107" fmla="*/ 1 h 584"/>
                  <a:gd name="T108" fmla="*/ 0 w 1263"/>
                  <a:gd name="T109" fmla="*/ 0 h 58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263"/>
                  <a:gd name="T166" fmla="*/ 0 h 584"/>
                  <a:gd name="T167" fmla="*/ 1263 w 1263"/>
                  <a:gd name="T168" fmla="*/ 584 h 58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263" h="584">
                    <a:moveTo>
                      <a:pt x="304" y="0"/>
                    </a:moveTo>
                    <a:lnTo>
                      <a:pt x="325" y="62"/>
                    </a:lnTo>
                    <a:lnTo>
                      <a:pt x="372" y="141"/>
                    </a:lnTo>
                    <a:lnTo>
                      <a:pt x="452" y="198"/>
                    </a:lnTo>
                    <a:lnTo>
                      <a:pt x="563" y="238"/>
                    </a:lnTo>
                    <a:lnTo>
                      <a:pt x="692" y="274"/>
                    </a:lnTo>
                    <a:lnTo>
                      <a:pt x="796" y="280"/>
                    </a:lnTo>
                    <a:lnTo>
                      <a:pt x="903" y="274"/>
                    </a:lnTo>
                    <a:lnTo>
                      <a:pt x="924" y="259"/>
                    </a:lnTo>
                    <a:lnTo>
                      <a:pt x="954" y="214"/>
                    </a:lnTo>
                    <a:lnTo>
                      <a:pt x="979" y="179"/>
                    </a:lnTo>
                    <a:lnTo>
                      <a:pt x="1015" y="150"/>
                    </a:lnTo>
                    <a:lnTo>
                      <a:pt x="1025" y="115"/>
                    </a:lnTo>
                    <a:lnTo>
                      <a:pt x="1043" y="86"/>
                    </a:lnTo>
                    <a:lnTo>
                      <a:pt x="1067" y="71"/>
                    </a:lnTo>
                    <a:lnTo>
                      <a:pt x="1097" y="57"/>
                    </a:lnTo>
                    <a:lnTo>
                      <a:pt x="1142" y="52"/>
                    </a:lnTo>
                    <a:lnTo>
                      <a:pt x="1188" y="65"/>
                    </a:lnTo>
                    <a:lnTo>
                      <a:pt x="1229" y="90"/>
                    </a:lnTo>
                    <a:lnTo>
                      <a:pt x="1251" y="121"/>
                    </a:lnTo>
                    <a:lnTo>
                      <a:pt x="1260" y="162"/>
                    </a:lnTo>
                    <a:lnTo>
                      <a:pt x="1244" y="245"/>
                    </a:lnTo>
                    <a:lnTo>
                      <a:pt x="1259" y="276"/>
                    </a:lnTo>
                    <a:lnTo>
                      <a:pt x="1263" y="314"/>
                    </a:lnTo>
                    <a:lnTo>
                      <a:pt x="1253" y="343"/>
                    </a:lnTo>
                    <a:lnTo>
                      <a:pt x="1230" y="376"/>
                    </a:lnTo>
                    <a:lnTo>
                      <a:pt x="1215" y="400"/>
                    </a:lnTo>
                    <a:lnTo>
                      <a:pt x="1227" y="433"/>
                    </a:lnTo>
                    <a:lnTo>
                      <a:pt x="1223" y="470"/>
                    </a:lnTo>
                    <a:lnTo>
                      <a:pt x="1210" y="495"/>
                    </a:lnTo>
                    <a:lnTo>
                      <a:pt x="1198" y="520"/>
                    </a:lnTo>
                    <a:lnTo>
                      <a:pt x="1190" y="561"/>
                    </a:lnTo>
                    <a:lnTo>
                      <a:pt x="1176" y="578"/>
                    </a:lnTo>
                    <a:lnTo>
                      <a:pt x="1139" y="584"/>
                    </a:lnTo>
                    <a:lnTo>
                      <a:pt x="1085" y="582"/>
                    </a:lnTo>
                    <a:lnTo>
                      <a:pt x="1036" y="568"/>
                    </a:lnTo>
                    <a:lnTo>
                      <a:pt x="979" y="547"/>
                    </a:lnTo>
                    <a:lnTo>
                      <a:pt x="941" y="523"/>
                    </a:lnTo>
                    <a:lnTo>
                      <a:pt x="916" y="502"/>
                    </a:lnTo>
                    <a:lnTo>
                      <a:pt x="823" y="518"/>
                    </a:lnTo>
                    <a:lnTo>
                      <a:pt x="700" y="539"/>
                    </a:lnTo>
                    <a:lnTo>
                      <a:pt x="608" y="547"/>
                    </a:lnTo>
                    <a:lnTo>
                      <a:pt x="514" y="547"/>
                    </a:lnTo>
                    <a:lnTo>
                      <a:pt x="392" y="544"/>
                    </a:lnTo>
                    <a:lnTo>
                      <a:pt x="319" y="528"/>
                    </a:lnTo>
                    <a:lnTo>
                      <a:pt x="192" y="466"/>
                    </a:lnTo>
                    <a:lnTo>
                      <a:pt x="112" y="411"/>
                    </a:lnTo>
                    <a:lnTo>
                      <a:pt x="64" y="326"/>
                    </a:lnTo>
                    <a:lnTo>
                      <a:pt x="32" y="292"/>
                    </a:lnTo>
                    <a:lnTo>
                      <a:pt x="0" y="205"/>
                    </a:lnTo>
                    <a:lnTo>
                      <a:pt x="57" y="155"/>
                    </a:lnTo>
                    <a:lnTo>
                      <a:pt x="135" y="138"/>
                    </a:lnTo>
                    <a:lnTo>
                      <a:pt x="221" y="41"/>
                    </a:lnTo>
                    <a:lnTo>
                      <a:pt x="272" y="24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E0A08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2" name="Freeform 161"/>
              <p:cNvSpPr>
                <a:spLocks/>
              </p:cNvSpPr>
              <p:nvPr/>
            </p:nvSpPr>
            <p:spPr bwMode="auto">
              <a:xfrm>
                <a:off x="3405" y="3560"/>
                <a:ext cx="14" cy="67"/>
              </a:xfrm>
              <a:custGeom>
                <a:avLst/>
                <a:gdLst>
                  <a:gd name="T0" fmla="*/ 0 w 29"/>
                  <a:gd name="T1" fmla="*/ 0 h 135"/>
                  <a:gd name="T2" fmla="*/ 0 w 29"/>
                  <a:gd name="T3" fmla="*/ 0 h 135"/>
                  <a:gd name="T4" fmla="*/ 0 w 29"/>
                  <a:gd name="T5" fmla="*/ 0 h 135"/>
                  <a:gd name="T6" fmla="*/ 0 w 29"/>
                  <a:gd name="T7" fmla="*/ 0 h 135"/>
                  <a:gd name="T8" fmla="*/ 0 w 29"/>
                  <a:gd name="T9" fmla="*/ 0 h 135"/>
                  <a:gd name="T10" fmla="*/ 0 w 29"/>
                  <a:gd name="T11" fmla="*/ 0 h 135"/>
                  <a:gd name="T12" fmla="*/ 0 w 29"/>
                  <a:gd name="T13" fmla="*/ 0 h 1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"/>
                  <a:gd name="T22" fmla="*/ 0 h 135"/>
                  <a:gd name="T23" fmla="*/ 29 w 29"/>
                  <a:gd name="T24" fmla="*/ 135 h 1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" h="135">
                    <a:moveTo>
                      <a:pt x="29" y="0"/>
                    </a:moveTo>
                    <a:lnTo>
                      <a:pt x="15" y="5"/>
                    </a:lnTo>
                    <a:lnTo>
                      <a:pt x="6" y="24"/>
                    </a:lnTo>
                    <a:lnTo>
                      <a:pt x="0" y="43"/>
                    </a:lnTo>
                    <a:lnTo>
                      <a:pt x="0" y="60"/>
                    </a:lnTo>
                    <a:lnTo>
                      <a:pt x="7" y="98"/>
                    </a:lnTo>
                    <a:lnTo>
                      <a:pt x="6" y="13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3" name="Freeform 162"/>
              <p:cNvSpPr>
                <a:spLocks/>
              </p:cNvSpPr>
              <p:nvPr/>
            </p:nvSpPr>
            <p:spPr bwMode="auto">
              <a:xfrm>
                <a:off x="3471" y="3646"/>
                <a:ext cx="26" cy="10"/>
              </a:xfrm>
              <a:custGeom>
                <a:avLst/>
                <a:gdLst>
                  <a:gd name="T0" fmla="*/ 1 w 52"/>
                  <a:gd name="T1" fmla="*/ 1 h 19"/>
                  <a:gd name="T2" fmla="*/ 1 w 52"/>
                  <a:gd name="T3" fmla="*/ 1 h 19"/>
                  <a:gd name="T4" fmla="*/ 1 w 52"/>
                  <a:gd name="T5" fmla="*/ 1 h 19"/>
                  <a:gd name="T6" fmla="*/ 0 w 52"/>
                  <a:gd name="T7" fmla="*/ 0 h 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19"/>
                  <a:gd name="T14" fmla="*/ 52 w 52"/>
                  <a:gd name="T15" fmla="*/ 19 h 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19">
                    <a:moveTo>
                      <a:pt x="52" y="8"/>
                    </a:moveTo>
                    <a:lnTo>
                      <a:pt x="34" y="19"/>
                    </a:lnTo>
                    <a:lnTo>
                      <a:pt x="12" y="14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4" name="Freeform 163"/>
              <p:cNvSpPr>
                <a:spLocks/>
              </p:cNvSpPr>
              <p:nvPr/>
            </p:nvSpPr>
            <p:spPr bwMode="auto">
              <a:xfrm>
                <a:off x="3458" y="3723"/>
                <a:ext cx="28" cy="11"/>
              </a:xfrm>
              <a:custGeom>
                <a:avLst/>
                <a:gdLst>
                  <a:gd name="T0" fmla="*/ 0 w 57"/>
                  <a:gd name="T1" fmla="*/ 0 h 23"/>
                  <a:gd name="T2" fmla="*/ 0 w 57"/>
                  <a:gd name="T3" fmla="*/ 0 h 23"/>
                  <a:gd name="T4" fmla="*/ 0 w 57"/>
                  <a:gd name="T5" fmla="*/ 0 h 23"/>
                  <a:gd name="T6" fmla="*/ 0 w 57"/>
                  <a:gd name="T7" fmla="*/ 0 h 23"/>
                  <a:gd name="T8" fmla="*/ 0 w 57"/>
                  <a:gd name="T9" fmla="*/ 0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3"/>
                  <a:gd name="T17" fmla="*/ 57 w 57"/>
                  <a:gd name="T18" fmla="*/ 23 h 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3">
                    <a:moveTo>
                      <a:pt x="57" y="0"/>
                    </a:moveTo>
                    <a:lnTo>
                      <a:pt x="50" y="18"/>
                    </a:lnTo>
                    <a:lnTo>
                      <a:pt x="32" y="23"/>
                    </a:lnTo>
                    <a:lnTo>
                      <a:pt x="16" y="16"/>
                    </a:lnTo>
                    <a:lnTo>
                      <a:pt x="0" y="4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5" name="Freeform 164"/>
              <p:cNvSpPr>
                <a:spLocks/>
              </p:cNvSpPr>
              <p:nvPr/>
            </p:nvSpPr>
            <p:spPr bwMode="auto">
              <a:xfrm>
                <a:off x="3293" y="3668"/>
                <a:ext cx="35" cy="87"/>
              </a:xfrm>
              <a:custGeom>
                <a:avLst/>
                <a:gdLst>
                  <a:gd name="T0" fmla="*/ 0 w 72"/>
                  <a:gd name="T1" fmla="*/ 0 h 174"/>
                  <a:gd name="T2" fmla="*/ 0 w 72"/>
                  <a:gd name="T3" fmla="*/ 1 h 174"/>
                  <a:gd name="T4" fmla="*/ 0 w 72"/>
                  <a:gd name="T5" fmla="*/ 1 h 174"/>
                  <a:gd name="T6" fmla="*/ 0 w 72"/>
                  <a:gd name="T7" fmla="*/ 1 h 174"/>
                  <a:gd name="T8" fmla="*/ 0 w 72"/>
                  <a:gd name="T9" fmla="*/ 1 h 174"/>
                  <a:gd name="T10" fmla="*/ 0 w 72"/>
                  <a:gd name="T11" fmla="*/ 1 h 1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174"/>
                  <a:gd name="T20" fmla="*/ 72 w 72"/>
                  <a:gd name="T21" fmla="*/ 174 h 1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174">
                    <a:moveTo>
                      <a:pt x="0" y="0"/>
                    </a:moveTo>
                    <a:lnTo>
                      <a:pt x="23" y="24"/>
                    </a:lnTo>
                    <a:lnTo>
                      <a:pt x="49" y="62"/>
                    </a:lnTo>
                    <a:lnTo>
                      <a:pt x="61" y="107"/>
                    </a:lnTo>
                    <a:lnTo>
                      <a:pt x="72" y="135"/>
                    </a:lnTo>
                    <a:lnTo>
                      <a:pt x="61" y="174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6" name="Freeform 165"/>
              <p:cNvSpPr>
                <a:spLocks/>
              </p:cNvSpPr>
              <p:nvPr/>
            </p:nvSpPr>
            <p:spPr bwMode="auto">
              <a:xfrm>
                <a:off x="3408" y="3615"/>
                <a:ext cx="37" cy="24"/>
              </a:xfrm>
              <a:custGeom>
                <a:avLst/>
                <a:gdLst>
                  <a:gd name="T0" fmla="*/ 0 w 73"/>
                  <a:gd name="T1" fmla="*/ 1 h 46"/>
                  <a:gd name="T2" fmla="*/ 1 w 73"/>
                  <a:gd name="T3" fmla="*/ 1 h 46"/>
                  <a:gd name="T4" fmla="*/ 1 w 73"/>
                  <a:gd name="T5" fmla="*/ 1 h 46"/>
                  <a:gd name="T6" fmla="*/ 1 w 73"/>
                  <a:gd name="T7" fmla="*/ 0 h 46"/>
                  <a:gd name="T8" fmla="*/ 1 w 73"/>
                  <a:gd name="T9" fmla="*/ 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46"/>
                  <a:gd name="T17" fmla="*/ 73 w 73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46">
                    <a:moveTo>
                      <a:pt x="0" y="46"/>
                    </a:moveTo>
                    <a:lnTo>
                      <a:pt x="13" y="24"/>
                    </a:lnTo>
                    <a:lnTo>
                      <a:pt x="30" y="8"/>
                    </a:lnTo>
                    <a:lnTo>
                      <a:pt x="47" y="0"/>
                    </a:lnTo>
                    <a:lnTo>
                      <a:pt x="73" y="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7" name="Freeform 166"/>
              <p:cNvSpPr>
                <a:spLocks/>
              </p:cNvSpPr>
              <p:nvPr/>
            </p:nvSpPr>
            <p:spPr bwMode="auto">
              <a:xfrm>
                <a:off x="3437" y="3590"/>
                <a:ext cx="24" cy="25"/>
              </a:xfrm>
              <a:custGeom>
                <a:avLst/>
                <a:gdLst>
                  <a:gd name="T0" fmla="*/ 1 w 47"/>
                  <a:gd name="T1" fmla="*/ 0 h 51"/>
                  <a:gd name="T2" fmla="*/ 1 w 47"/>
                  <a:gd name="T3" fmla="*/ 0 h 51"/>
                  <a:gd name="T4" fmla="*/ 1 w 47"/>
                  <a:gd name="T5" fmla="*/ 0 h 51"/>
                  <a:gd name="T6" fmla="*/ 1 w 47"/>
                  <a:gd name="T7" fmla="*/ 0 h 51"/>
                  <a:gd name="T8" fmla="*/ 1 w 47"/>
                  <a:gd name="T9" fmla="*/ 0 h 51"/>
                  <a:gd name="T10" fmla="*/ 0 w 47"/>
                  <a:gd name="T11" fmla="*/ 0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51"/>
                  <a:gd name="T20" fmla="*/ 47 w 47"/>
                  <a:gd name="T21" fmla="*/ 51 h 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51">
                    <a:moveTo>
                      <a:pt x="47" y="0"/>
                    </a:moveTo>
                    <a:lnTo>
                      <a:pt x="32" y="0"/>
                    </a:lnTo>
                    <a:lnTo>
                      <a:pt x="20" y="9"/>
                    </a:lnTo>
                    <a:lnTo>
                      <a:pt x="11" y="18"/>
                    </a:lnTo>
                    <a:lnTo>
                      <a:pt x="3" y="33"/>
                    </a:lnTo>
                    <a:lnTo>
                      <a:pt x="0" y="5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8" name="Freeform 167"/>
              <p:cNvSpPr>
                <a:spLocks/>
              </p:cNvSpPr>
              <p:nvPr/>
            </p:nvSpPr>
            <p:spPr bwMode="auto">
              <a:xfrm>
                <a:off x="3434" y="3556"/>
                <a:ext cx="9" cy="35"/>
              </a:xfrm>
              <a:custGeom>
                <a:avLst/>
                <a:gdLst>
                  <a:gd name="T0" fmla="*/ 0 w 19"/>
                  <a:gd name="T1" fmla="*/ 0 h 71"/>
                  <a:gd name="T2" fmla="*/ 0 w 19"/>
                  <a:gd name="T3" fmla="*/ 0 h 71"/>
                  <a:gd name="T4" fmla="*/ 0 w 19"/>
                  <a:gd name="T5" fmla="*/ 0 h 71"/>
                  <a:gd name="T6" fmla="*/ 0 w 19"/>
                  <a:gd name="T7" fmla="*/ 0 h 71"/>
                  <a:gd name="T8" fmla="*/ 0 w 19"/>
                  <a:gd name="T9" fmla="*/ 0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71"/>
                  <a:gd name="T17" fmla="*/ 19 w 19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71">
                    <a:moveTo>
                      <a:pt x="19" y="0"/>
                    </a:moveTo>
                    <a:lnTo>
                      <a:pt x="11" y="9"/>
                    </a:lnTo>
                    <a:lnTo>
                      <a:pt x="4" y="30"/>
                    </a:lnTo>
                    <a:lnTo>
                      <a:pt x="0" y="50"/>
                    </a:lnTo>
                    <a:lnTo>
                      <a:pt x="0" y="7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9" name="Freeform 168"/>
              <p:cNvSpPr>
                <a:spLocks/>
              </p:cNvSpPr>
              <p:nvPr/>
            </p:nvSpPr>
            <p:spPr bwMode="auto">
              <a:xfrm>
                <a:off x="3417" y="3571"/>
                <a:ext cx="17" cy="20"/>
              </a:xfrm>
              <a:custGeom>
                <a:avLst/>
                <a:gdLst>
                  <a:gd name="T0" fmla="*/ 0 w 32"/>
                  <a:gd name="T1" fmla="*/ 0 h 40"/>
                  <a:gd name="T2" fmla="*/ 1 w 32"/>
                  <a:gd name="T3" fmla="*/ 1 h 40"/>
                  <a:gd name="T4" fmla="*/ 1 w 32"/>
                  <a:gd name="T5" fmla="*/ 1 h 40"/>
                  <a:gd name="T6" fmla="*/ 1 w 32"/>
                  <a:gd name="T7" fmla="*/ 1 h 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40"/>
                  <a:gd name="T14" fmla="*/ 32 w 32"/>
                  <a:gd name="T15" fmla="*/ 40 h 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40">
                    <a:moveTo>
                      <a:pt x="0" y="0"/>
                    </a:moveTo>
                    <a:lnTo>
                      <a:pt x="14" y="9"/>
                    </a:lnTo>
                    <a:lnTo>
                      <a:pt x="24" y="23"/>
                    </a:lnTo>
                    <a:lnTo>
                      <a:pt x="32" y="4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708" name="Freeform 169"/>
            <p:cNvSpPr>
              <a:spLocks/>
            </p:cNvSpPr>
            <p:nvPr/>
          </p:nvSpPr>
          <p:spPr bwMode="auto">
            <a:xfrm>
              <a:off x="2853" y="2440"/>
              <a:ext cx="49" cy="47"/>
            </a:xfrm>
            <a:custGeom>
              <a:avLst/>
              <a:gdLst>
                <a:gd name="T0" fmla="*/ 0 w 416"/>
                <a:gd name="T1" fmla="*/ 0 h 427"/>
                <a:gd name="T2" fmla="*/ 0 w 416"/>
                <a:gd name="T3" fmla="*/ 0 h 427"/>
                <a:gd name="T4" fmla="*/ 0 w 416"/>
                <a:gd name="T5" fmla="*/ 0 h 427"/>
                <a:gd name="T6" fmla="*/ 0 w 416"/>
                <a:gd name="T7" fmla="*/ 0 h 427"/>
                <a:gd name="T8" fmla="*/ 0 w 416"/>
                <a:gd name="T9" fmla="*/ 0 h 427"/>
                <a:gd name="T10" fmla="*/ 0 w 416"/>
                <a:gd name="T11" fmla="*/ 0 h 427"/>
                <a:gd name="T12" fmla="*/ 0 w 416"/>
                <a:gd name="T13" fmla="*/ 0 h 427"/>
                <a:gd name="T14" fmla="*/ 0 w 416"/>
                <a:gd name="T15" fmla="*/ 0 h 427"/>
                <a:gd name="T16" fmla="*/ 0 w 416"/>
                <a:gd name="T17" fmla="*/ 0 h 427"/>
                <a:gd name="T18" fmla="*/ 0 w 416"/>
                <a:gd name="T19" fmla="*/ 0 h 427"/>
                <a:gd name="T20" fmla="*/ 0 w 416"/>
                <a:gd name="T21" fmla="*/ 0 h 427"/>
                <a:gd name="T22" fmla="*/ 0 w 416"/>
                <a:gd name="T23" fmla="*/ 0 h 427"/>
                <a:gd name="T24" fmla="*/ 0 w 416"/>
                <a:gd name="T25" fmla="*/ 0 h 427"/>
                <a:gd name="T26" fmla="*/ 0 w 416"/>
                <a:gd name="T27" fmla="*/ 0 h 427"/>
                <a:gd name="T28" fmla="*/ 0 w 416"/>
                <a:gd name="T29" fmla="*/ 0 h 427"/>
                <a:gd name="T30" fmla="*/ 0 w 416"/>
                <a:gd name="T31" fmla="*/ 0 h 427"/>
                <a:gd name="T32" fmla="*/ 0 w 416"/>
                <a:gd name="T33" fmla="*/ 0 h 427"/>
                <a:gd name="T34" fmla="*/ 0 w 416"/>
                <a:gd name="T35" fmla="*/ 0 h 427"/>
                <a:gd name="T36" fmla="*/ 0 w 416"/>
                <a:gd name="T37" fmla="*/ 0 h 427"/>
                <a:gd name="T38" fmla="*/ 0 w 416"/>
                <a:gd name="T39" fmla="*/ 0 h 427"/>
                <a:gd name="T40" fmla="*/ 0 w 416"/>
                <a:gd name="T41" fmla="*/ 0 h 427"/>
                <a:gd name="T42" fmla="*/ 0 w 416"/>
                <a:gd name="T43" fmla="*/ 0 h 427"/>
                <a:gd name="T44" fmla="*/ 0 w 416"/>
                <a:gd name="T45" fmla="*/ 0 h 427"/>
                <a:gd name="T46" fmla="*/ 0 w 416"/>
                <a:gd name="T47" fmla="*/ 0 h 427"/>
                <a:gd name="T48" fmla="*/ 0 w 416"/>
                <a:gd name="T49" fmla="*/ 0 h 427"/>
                <a:gd name="T50" fmla="*/ 0 w 416"/>
                <a:gd name="T51" fmla="*/ 0 h 427"/>
                <a:gd name="T52" fmla="*/ 0 w 416"/>
                <a:gd name="T53" fmla="*/ 0 h 427"/>
                <a:gd name="T54" fmla="*/ 0 w 416"/>
                <a:gd name="T55" fmla="*/ 0 h 427"/>
                <a:gd name="T56" fmla="*/ 0 w 416"/>
                <a:gd name="T57" fmla="*/ 0 h 427"/>
                <a:gd name="T58" fmla="*/ 0 w 416"/>
                <a:gd name="T59" fmla="*/ 0 h 427"/>
                <a:gd name="T60" fmla="*/ 0 w 416"/>
                <a:gd name="T61" fmla="*/ 0 h 427"/>
                <a:gd name="T62" fmla="*/ 0 w 416"/>
                <a:gd name="T63" fmla="*/ 0 h 427"/>
                <a:gd name="T64" fmla="*/ 0 w 416"/>
                <a:gd name="T65" fmla="*/ 0 h 427"/>
                <a:gd name="T66" fmla="*/ 0 w 416"/>
                <a:gd name="T67" fmla="*/ 0 h 427"/>
                <a:gd name="T68" fmla="*/ 0 w 416"/>
                <a:gd name="T69" fmla="*/ 0 h 4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16"/>
                <a:gd name="T106" fmla="*/ 0 h 427"/>
                <a:gd name="T107" fmla="*/ 416 w 416"/>
                <a:gd name="T108" fmla="*/ 427 h 42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16" h="427">
                  <a:moveTo>
                    <a:pt x="0" y="223"/>
                  </a:moveTo>
                  <a:lnTo>
                    <a:pt x="4" y="271"/>
                  </a:lnTo>
                  <a:lnTo>
                    <a:pt x="23" y="304"/>
                  </a:lnTo>
                  <a:lnTo>
                    <a:pt x="24" y="311"/>
                  </a:lnTo>
                  <a:lnTo>
                    <a:pt x="47" y="354"/>
                  </a:lnTo>
                  <a:lnTo>
                    <a:pt x="45" y="361"/>
                  </a:lnTo>
                  <a:lnTo>
                    <a:pt x="69" y="396"/>
                  </a:lnTo>
                  <a:lnTo>
                    <a:pt x="106" y="427"/>
                  </a:lnTo>
                  <a:lnTo>
                    <a:pt x="125" y="396"/>
                  </a:lnTo>
                  <a:lnTo>
                    <a:pt x="150" y="368"/>
                  </a:lnTo>
                  <a:lnTo>
                    <a:pt x="176" y="344"/>
                  </a:lnTo>
                  <a:lnTo>
                    <a:pt x="205" y="340"/>
                  </a:lnTo>
                  <a:lnTo>
                    <a:pt x="245" y="339"/>
                  </a:lnTo>
                  <a:lnTo>
                    <a:pt x="267" y="302"/>
                  </a:lnTo>
                  <a:lnTo>
                    <a:pt x="287" y="271"/>
                  </a:lnTo>
                  <a:lnTo>
                    <a:pt x="313" y="252"/>
                  </a:lnTo>
                  <a:lnTo>
                    <a:pt x="340" y="239"/>
                  </a:lnTo>
                  <a:lnTo>
                    <a:pt x="382" y="228"/>
                  </a:lnTo>
                  <a:lnTo>
                    <a:pt x="409" y="207"/>
                  </a:lnTo>
                  <a:lnTo>
                    <a:pt x="416" y="187"/>
                  </a:lnTo>
                  <a:lnTo>
                    <a:pt x="408" y="135"/>
                  </a:lnTo>
                  <a:lnTo>
                    <a:pt x="404" y="137"/>
                  </a:lnTo>
                  <a:lnTo>
                    <a:pt x="385" y="92"/>
                  </a:lnTo>
                  <a:lnTo>
                    <a:pt x="377" y="69"/>
                  </a:lnTo>
                  <a:lnTo>
                    <a:pt x="377" y="66"/>
                  </a:lnTo>
                  <a:lnTo>
                    <a:pt x="361" y="36"/>
                  </a:lnTo>
                  <a:lnTo>
                    <a:pt x="329" y="0"/>
                  </a:lnTo>
                  <a:lnTo>
                    <a:pt x="275" y="30"/>
                  </a:lnTo>
                  <a:lnTo>
                    <a:pt x="243" y="87"/>
                  </a:lnTo>
                  <a:lnTo>
                    <a:pt x="201" y="111"/>
                  </a:lnTo>
                  <a:lnTo>
                    <a:pt x="137" y="142"/>
                  </a:lnTo>
                  <a:lnTo>
                    <a:pt x="118" y="183"/>
                  </a:lnTo>
                  <a:lnTo>
                    <a:pt x="89" y="187"/>
                  </a:lnTo>
                  <a:lnTo>
                    <a:pt x="50" y="207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E040A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9" name="Freeform 170"/>
            <p:cNvSpPr>
              <a:spLocks/>
            </p:cNvSpPr>
            <p:nvPr/>
          </p:nvSpPr>
          <p:spPr bwMode="auto">
            <a:xfrm>
              <a:off x="2874" y="2357"/>
              <a:ext cx="58" cy="55"/>
            </a:xfrm>
            <a:custGeom>
              <a:avLst/>
              <a:gdLst>
                <a:gd name="T0" fmla="*/ 0 w 486"/>
                <a:gd name="T1" fmla="*/ 0 h 503"/>
                <a:gd name="T2" fmla="*/ 0 w 486"/>
                <a:gd name="T3" fmla="*/ 0 h 503"/>
                <a:gd name="T4" fmla="*/ 0 w 486"/>
                <a:gd name="T5" fmla="*/ 0 h 503"/>
                <a:gd name="T6" fmla="*/ 0 w 486"/>
                <a:gd name="T7" fmla="*/ 0 h 503"/>
                <a:gd name="T8" fmla="*/ 0 w 486"/>
                <a:gd name="T9" fmla="*/ 0 h 503"/>
                <a:gd name="T10" fmla="*/ 0 w 486"/>
                <a:gd name="T11" fmla="*/ 0 h 503"/>
                <a:gd name="T12" fmla="*/ 0 w 486"/>
                <a:gd name="T13" fmla="*/ 0 h 503"/>
                <a:gd name="T14" fmla="*/ 0 w 486"/>
                <a:gd name="T15" fmla="*/ 0 h 503"/>
                <a:gd name="T16" fmla="*/ 0 w 486"/>
                <a:gd name="T17" fmla="*/ 0 h 503"/>
                <a:gd name="T18" fmla="*/ 0 w 486"/>
                <a:gd name="T19" fmla="*/ 0 h 503"/>
                <a:gd name="T20" fmla="*/ 0 w 486"/>
                <a:gd name="T21" fmla="*/ 0 h 503"/>
                <a:gd name="T22" fmla="*/ 0 w 486"/>
                <a:gd name="T23" fmla="*/ 0 h 503"/>
                <a:gd name="T24" fmla="*/ 0 w 486"/>
                <a:gd name="T25" fmla="*/ 0 h 503"/>
                <a:gd name="T26" fmla="*/ 0 w 486"/>
                <a:gd name="T27" fmla="*/ 0 h 503"/>
                <a:gd name="T28" fmla="*/ 0 w 486"/>
                <a:gd name="T29" fmla="*/ 0 h 503"/>
                <a:gd name="T30" fmla="*/ 0 w 486"/>
                <a:gd name="T31" fmla="*/ 0 h 503"/>
                <a:gd name="T32" fmla="*/ 0 w 486"/>
                <a:gd name="T33" fmla="*/ 0 h 503"/>
                <a:gd name="T34" fmla="*/ 0 w 486"/>
                <a:gd name="T35" fmla="*/ 0 h 503"/>
                <a:gd name="T36" fmla="*/ 0 w 486"/>
                <a:gd name="T37" fmla="*/ 0 h 503"/>
                <a:gd name="T38" fmla="*/ 0 w 486"/>
                <a:gd name="T39" fmla="*/ 0 h 503"/>
                <a:gd name="T40" fmla="*/ 0 w 486"/>
                <a:gd name="T41" fmla="*/ 0 h 50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86"/>
                <a:gd name="T64" fmla="*/ 0 h 503"/>
                <a:gd name="T65" fmla="*/ 486 w 486"/>
                <a:gd name="T66" fmla="*/ 503 h 50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86" h="503">
                  <a:moveTo>
                    <a:pt x="0" y="0"/>
                  </a:moveTo>
                  <a:lnTo>
                    <a:pt x="73" y="52"/>
                  </a:lnTo>
                  <a:lnTo>
                    <a:pt x="141" y="104"/>
                  </a:lnTo>
                  <a:lnTo>
                    <a:pt x="197" y="136"/>
                  </a:lnTo>
                  <a:lnTo>
                    <a:pt x="254" y="174"/>
                  </a:lnTo>
                  <a:lnTo>
                    <a:pt x="334" y="226"/>
                  </a:lnTo>
                  <a:lnTo>
                    <a:pt x="383" y="325"/>
                  </a:lnTo>
                  <a:lnTo>
                    <a:pt x="420" y="497"/>
                  </a:lnTo>
                  <a:lnTo>
                    <a:pt x="457" y="356"/>
                  </a:lnTo>
                  <a:lnTo>
                    <a:pt x="486" y="263"/>
                  </a:lnTo>
                  <a:lnTo>
                    <a:pt x="481" y="190"/>
                  </a:lnTo>
                  <a:lnTo>
                    <a:pt x="484" y="263"/>
                  </a:lnTo>
                  <a:lnTo>
                    <a:pt x="453" y="354"/>
                  </a:lnTo>
                  <a:lnTo>
                    <a:pt x="426" y="503"/>
                  </a:lnTo>
                  <a:lnTo>
                    <a:pt x="384" y="321"/>
                  </a:lnTo>
                  <a:lnTo>
                    <a:pt x="334" y="228"/>
                  </a:lnTo>
                  <a:lnTo>
                    <a:pt x="252" y="174"/>
                  </a:lnTo>
                  <a:lnTo>
                    <a:pt x="195" y="140"/>
                  </a:lnTo>
                  <a:lnTo>
                    <a:pt x="140" y="104"/>
                  </a:lnTo>
                  <a:lnTo>
                    <a:pt x="71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40A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0" name="Freeform 171"/>
            <p:cNvSpPr>
              <a:spLocks/>
            </p:cNvSpPr>
            <p:nvPr/>
          </p:nvSpPr>
          <p:spPr bwMode="auto">
            <a:xfrm>
              <a:off x="2880" y="2404"/>
              <a:ext cx="23" cy="48"/>
            </a:xfrm>
            <a:custGeom>
              <a:avLst/>
              <a:gdLst>
                <a:gd name="T0" fmla="*/ 0 w 189"/>
                <a:gd name="T1" fmla="*/ 0 h 430"/>
                <a:gd name="T2" fmla="*/ 0 w 189"/>
                <a:gd name="T3" fmla="*/ 0 h 430"/>
                <a:gd name="T4" fmla="*/ 0 w 189"/>
                <a:gd name="T5" fmla="*/ 0 h 430"/>
                <a:gd name="T6" fmla="*/ 0 w 189"/>
                <a:gd name="T7" fmla="*/ 0 h 430"/>
                <a:gd name="T8" fmla="*/ 0 w 189"/>
                <a:gd name="T9" fmla="*/ 0 h 430"/>
                <a:gd name="T10" fmla="*/ 0 w 189"/>
                <a:gd name="T11" fmla="*/ 0 h 430"/>
                <a:gd name="T12" fmla="*/ 0 w 189"/>
                <a:gd name="T13" fmla="*/ 0 h 430"/>
                <a:gd name="T14" fmla="*/ 0 w 189"/>
                <a:gd name="T15" fmla="*/ 0 h 430"/>
                <a:gd name="T16" fmla="*/ 0 w 189"/>
                <a:gd name="T17" fmla="*/ 0 h 430"/>
                <a:gd name="T18" fmla="*/ 0 w 189"/>
                <a:gd name="T19" fmla="*/ 0 h 430"/>
                <a:gd name="T20" fmla="*/ 0 w 189"/>
                <a:gd name="T21" fmla="*/ 0 h 430"/>
                <a:gd name="T22" fmla="*/ 0 w 189"/>
                <a:gd name="T23" fmla="*/ 0 h 430"/>
                <a:gd name="T24" fmla="*/ 0 w 189"/>
                <a:gd name="T25" fmla="*/ 0 h 430"/>
                <a:gd name="T26" fmla="*/ 0 w 189"/>
                <a:gd name="T27" fmla="*/ 0 h 430"/>
                <a:gd name="T28" fmla="*/ 0 w 189"/>
                <a:gd name="T29" fmla="*/ 0 h 430"/>
                <a:gd name="T30" fmla="*/ 0 w 189"/>
                <a:gd name="T31" fmla="*/ 0 h 430"/>
                <a:gd name="T32" fmla="*/ 0 w 189"/>
                <a:gd name="T33" fmla="*/ 0 h 430"/>
                <a:gd name="T34" fmla="*/ 0 w 189"/>
                <a:gd name="T35" fmla="*/ 0 h 430"/>
                <a:gd name="T36" fmla="*/ 0 w 189"/>
                <a:gd name="T37" fmla="*/ 0 h 430"/>
                <a:gd name="T38" fmla="*/ 0 w 189"/>
                <a:gd name="T39" fmla="*/ 0 h 430"/>
                <a:gd name="T40" fmla="*/ 0 w 189"/>
                <a:gd name="T41" fmla="*/ 0 h 430"/>
                <a:gd name="T42" fmla="*/ 0 w 189"/>
                <a:gd name="T43" fmla="*/ 0 h 430"/>
                <a:gd name="T44" fmla="*/ 0 w 189"/>
                <a:gd name="T45" fmla="*/ 0 h 430"/>
                <a:gd name="T46" fmla="*/ 0 w 189"/>
                <a:gd name="T47" fmla="*/ 0 h 430"/>
                <a:gd name="T48" fmla="*/ 0 w 189"/>
                <a:gd name="T49" fmla="*/ 0 h 430"/>
                <a:gd name="T50" fmla="*/ 0 w 189"/>
                <a:gd name="T51" fmla="*/ 0 h 430"/>
                <a:gd name="T52" fmla="*/ 0 w 189"/>
                <a:gd name="T53" fmla="*/ 0 h 4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89"/>
                <a:gd name="T82" fmla="*/ 0 h 430"/>
                <a:gd name="T83" fmla="*/ 189 w 189"/>
                <a:gd name="T84" fmla="*/ 430 h 4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89" h="430">
                  <a:moveTo>
                    <a:pt x="88" y="326"/>
                  </a:moveTo>
                  <a:lnTo>
                    <a:pt x="34" y="261"/>
                  </a:lnTo>
                  <a:lnTo>
                    <a:pt x="16" y="193"/>
                  </a:lnTo>
                  <a:lnTo>
                    <a:pt x="10" y="123"/>
                  </a:lnTo>
                  <a:lnTo>
                    <a:pt x="1" y="26"/>
                  </a:lnTo>
                  <a:lnTo>
                    <a:pt x="19" y="9"/>
                  </a:lnTo>
                  <a:lnTo>
                    <a:pt x="34" y="7"/>
                  </a:lnTo>
                  <a:lnTo>
                    <a:pt x="45" y="66"/>
                  </a:lnTo>
                  <a:lnTo>
                    <a:pt x="69" y="100"/>
                  </a:lnTo>
                  <a:lnTo>
                    <a:pt x="79" y="178"/>
                  </a:lnTo>
                  <a:lnTo>
                    <a:pt x="95" y="237"/>
                  </a:lnTo>
                  <a:lnTo>
                    <a:pt x="133" y="287"/>
                  </a:lnTo>
                  <a:lnTo>
                    <a:pt x="161" y="349"/>
                  </a:lnTo>
                  <a:lnTo>
                    <a:pt x="189" y="430"/>
                  </a:lnTo>
                  <a:lnTo>
                    <a:pt x="157" y="349"/>
                  </a:lnTo>
                  <a:lnTo>
                    <a:pt x="129" y="285"/>
                  </a:lnTo>
                  <a:lnTo>
                    <a:pt x="92" y="235"/>
                  </a:lnTo>
                  <a:lnTo>
                    <a:pt x="77" y="178"/>
                  </a:lnTo>
                  <a:lnTo>
                    <a:pt x="73" y="102"/>
                  </a:lnTo>
                  <a:lnTo>
                    <a:pt x="45" y="73"/>
                  </a:lnTo>
                  <a:lnTo>
                    <a:pt x="39" y="0"/>
                  </a:lnTo>
                  <a:lnTo>
                    <a:pt x="22" y="7"/>
                  </a:lnTo>
                  <a:lnTo>
                    <a:pt x="0" y="26"/>
                  </a:lnTo>
                  <a:lnTo>
                    <a:pt x="3" y="66"/>
                  </a:lnTo>
                  <a:lnTo>
                    <a:pt x="10" y="126"/>
                  </a:lnTo>
                  <a:lnTo>
                    <a:pt x="16" y="183"/>
                  </a:lnTo>
                  <a:lnTo>
                    <a:pt x="34" y="257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5436" name="AutoShape 172"/>
          <p:cNvSpPr>
            <a:spLocks noChangeArrowheads="1"/>
          </p:cNvSpPr>
          <p:nvPr/>
        </p:nvSpPr>
        <p:spPr bwMode="auto">
          <a:xfrm rot="3245180">
            <a:off x="7543801" y="4772025"/>
            <a:ext cx="533400" cy="517525"/>
          </a:xfrm>
          <a:prstGeom prst="star4">
            <a:avLst>
              <a:gd name="adj" fmla="val 12796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800" b="1">
              <a:solidFill>
                <a:srgbClr val="FF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95437" name="Line 173"/>
          <p:cNvSpPr>
            <a:spLocks noChangeShapeType="1"/>
          </p:cNvSpPr>
          <p:nvPr/>
        </p:nvSpPr>
        <p:spPr bwMode="auto">
          <a:xfrm>
            <a:off x="7775575" y="4005263"/>
            <a:ext cx="0" cy="10795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5438" name="Line 174"/>
          <p:cNvSpPr>
            <a:spLocks noChangeShapeType="1"/>
          </p:cNvSpPr>
          <p:nvPr/>
        </p:nvSpPr>
        <p:spPr bwMode="auto">
          <a:xfrm>
            <a:off x="7867650" y="4041775"/>
            <a:ext cx="0" cy="10795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39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95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395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6" dur="500"/>
                                        <p:tgtEl>
                                          <p:spTgt spid="395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95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95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5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5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5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5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67" grpId="0" autoUpdateAnimBg="0"/>
      <p:bldP spid="395268" grpId="0" animBg="1" autoUpdateAnimBg="0"/>
      <p:bldP spid="395334" grpId="0" autoUpdateAnimBg="0"/>
      <p:bldP spid="395335" grpId="0" autoUpdateAnimBg="0"/>
      <p:bldP spid="395336" grpId="0"/>
      <p:bldP spid="395337" grpId="0" autoUpdateAnimBg="0"/>
      <p:bldP spid="395338" grpId="0" autoUpdateAnimBg="0"/>
      <p:bldP spid="395339" grpId="0"/>
      <p:bldP spid="395342" grpId="0" animBg="1" autoUpdateAnimBg="0"/>
      <p:bldP spid="395345" grpId="0" animBg="1"/>
      <p:bldP spid="395372" grpId="0" animBg="1"/>
      <p:bldP spid="395436" grpId="0" animBg="1"/>
      <p:bldP spid="395437" grpId="0" animBg="1"/>
      <p:bldP spid="3954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290" name="Object 2"/>
          <p:cNvGraphicFramePr>
            <a:graphicFrameLocks/>
          </p:cNvGraphicFramePr>
          <p:nvPr/>
        </p:nvGraphicFramePr>
        <p:xfrm>
          <a:off x="900113" y="476250"/>
          <a:ext cx="121602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8" name="公式" r:id="rId3" imgW="1090824" imgH="185640" progId="Equation.3">
                  <p:embed/>
                </p:oleObj>
              </mc:Choice>
              <mc:Fallback>
                <p:oleObj name="公式" r:id="rId3" imgW="1090824" imgH="18564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76250"/>
                        <a:ext cx="121602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362450" y="309563"/>
            <a:ext cx="1430338" cy="2609850"/>
            <a:chOff x="4610" y="1872"/>
            <a:chExt cx="901" cy="1644"/>
          </a:xfrm>
        </p:grpSpPr>
        <p:grpSp>
          <p:nvGrpSpPr>
            <p:cNvPr id="30098" name="Group 4"/>
            <p:cNvGrpSpPr>
              <a:grpSpLocks/>
            </p:cNvGrpSpPr>
            <p:nvPr/>
          </p:nvGrpSpPr>
          <p:grpSpPr bwMode="auto">
            <a:xfrm>
              <a:off x="4843" y="2961"/>
              <a:ext cx="181" cy="284"/>
              <a:chOff x="2835" y="2239"/>
              <a:chExt cx="181" cy="284"/>
            </a:xfrm>
          </p:grpSpPr>
          <p:grpSp>
            <p:nvGrpSpPr>
              <p:cNvPr id="30115" name="Group 5"/>
              <p:cNvGrpSpPr>
                <a:grpSpLocks/>
              </p:cNvGrpSpPr>
              <p:nvPr/>
            </p:nvGrpSpPr>
            <p:grpSpPr bwMode="auto">
              <a:xfrm>
                <a:off x="2875" y="2335"/>
                <a:ext cx="129" cy="126"/>
                <a:chOff x="2911" y="2943"/>
                <a:chExt cx="537" cy="571"/>
              </a:xfrm>
            </p:grpSpPr>
            <p:sp>
              <p:nvSpPr>
                <p:cNvPr id="30167" name="Freeform 6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168" name="Group 7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30169" name="Freeform 8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0170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30171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72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73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74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75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76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0116" name="Group 16"/>
              <p:cNvGrpSpPr>
                <a:grpSpLocks/>
              </p:cNvGrpSpPr>
              <p:nvPr/>
            </p:nvGrpSpPr>
            <p:grpSpPr bwMode="auto">
              <a:xfrm>
                <a:off x="2867" y="2239"/>
                <a:ext cx="144" cy="157"/>
                <a:chOff x="2876" y="2504"/>
                <a:chExt cx="599" cy="716"/>
              </a:xfrm>
            </p:grpSpPr>
            <p:sp>
              <p:nvSpPr>
                <p:cNvPr id="30136" name="Freeform 17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137" name="Group 18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30149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30165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66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0150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30158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0159" name="Group 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30160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61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62" name="Freeform 2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63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64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3015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30152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0153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30154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55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56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57" name="Freeform 3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30138" name="Group 37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30142" name="Freeform 38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43" name="Freeform 39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44" name="Freeform 40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0145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30146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47" name="Oval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30148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0139" name="Group 45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30140" name="Freeform 46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41" name="Freeform 47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0117" name="Freeform 48"/>
              <p:cNvSpPr>
                <a:spLocks/>
              </p:cNvSpPr>
              <p:nvPr/>
            </p:nvSpPr>
            <p:spPr bwMode="auto">
              <a:xfrm>
                <a:off x="2835" y="2337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66FF33"/>
              </a:solidFill>
              <a:ln w="7938">
                <a:solidFill>
                  <a:srgbClr val="66FF3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18" name="Freeform 49"/>
              <p:cNvSpPr>
                <a:spLocks/>
              </p:cNvSpPr>
              <p:nvPr/>
            </p:nvSpPr>
            <p:spPr bwMode="auto">
              <a:xfrm>
                <a:off x="2932" y="2426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19" name="Freeform 50"/>
              <p:cNvSpPr>
                <a:spLocks/>
              </p:cNvSpPr>
              <p:nvPr/>
            </p:nvSpPr>
            <p:spPr bwMode="auto">
              <a:xfrm>
                <a:off x="2874" y="2359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20" name="Freeform 51"/>
              <p:cNvSpPr>
                <a:spLocks/>
              </p:cNvSpPr>
              <p:nvPr/>
            </p:nvSpPr>
            <p:spPr bwMode="auto">
              <a:xfrm>
                <a:off x="2878" y="2395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21" name="Freeform 52"/>
              <p:cNvSpPr>
                <a:spLocks/>
              </p:cNvSpPr>
              <p:nvPr/>
            </p:nvSpPr>
            <p:spPr bwMode="auto">
              <a:xfrm>
                <a:off x="2839" y="2426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22" name="Freeform 53"/>
              <p:cNvSpPr>
                <a:spLocks/>
              </p:cNvSpPr>
              <p:nvPr/>
            </p:nvSpPr>
            <p:spPr bwMode="auto">
              <a:xfrm>
                <a:off x="2840" y="2426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0123" name="Group 54"/>
              <p:cNvGrpSpPr>
                <a:grpSpLocks/>
              </p:cNvGrpSpPr>
              <p:nvPr/>
            </p:nvGrpSpPr>
            <p:grpSpPr bwMode="auto">
              <a:xfrm>
                <a:off x="2864" y="2459"/>
                <a:ext cx="152" cy="64"/>
                <a:chOff x="2863" y="3504"/>
                <a:chExt cx="634" cy="292"/>
              </a:xfrm>
            </p:grpSpPr>
            <p:sp>
              <p:nvSpPr>
                <p:cNvPr id="30127" name="Freeform 55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28" name="Freeform 56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29" name="Freeform 57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0" name="Freeform 58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1" name="Freeform 59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2" name="Freeform 60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3" name="Freeform 61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4" name="Freeform 62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5" name="Freeform 63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0124" name="Freeform 64"/>
              <p:cNvSpPr>
                <a:spLocks/>
              </p:cNvSpPr>
              <p:nvPr/>
            </p:nvSpPr>
            <p:spPr bwMode="auto">
              <a:xfrm>
                <a:off x="2853" y="2440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25" name="Freeform 65"/>
              <p:cNvSpPr>
                <a:spLocks/>
              </p:cNvSpPr>
              <p:nvPr/>
            </p:nvSpPr>
            <p:spPr bwMode="auto">
              <a:xfrm>
                <a:off x="2874" y="2357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26" name="Freeform 66"/>
              <p:cNvSpPr>
                <a:spLocks/>
              </p:cNvSpPr>
              <p:nvPr/>
            </p:nvSpPr>
            <p:spPr bwMode="auto">
              <a:xfrm>
                <a:off x="2880" y="2404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099" name="Group 67"/>
            <p:cNvGrpSpPr>
              <a:grpSpLocks/>
            </p:cNvGrpSpPr>
            <p:nvPr/>
          </p:nvGrpSpPr>
          <p:grpSpPr bwMode="auto">
            <a:xfrm>
              <a:off x="4655" y="2102"/>
              <a:ext cx="720" cy="432"/>
              <a:chOff x="1488" y="480"/>
              <a:chExt cx="720" cy="432"/>
            </a:xfrm>
          </p:grpSpPr>
          <p:sp>
            <p:nvSpPr>
              <p:cNvPr id="30107" name="Line 68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08" name="Line 69"/>
              <p:cNvSpPr>
                <a:spLocks noChangeShapeType="1"/>
              </p:cNvSpPr>
              <p:nvPr/>
            </p:nvSpPr>
            <p:spPr bwMode="auto">
              <a:xfrm flipV="1">
                <a:off x="1872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09" name="Line 70"/>
              <p:cNvSpPr>
                <a:spLocks noChangeShapeType="1"/>
              </p:cNvSpPr>
              <p:nvPr/>
            </p:nvSpPr>
            <p:spPr bwMode="auto">
              <a:xfrm flipV="1">
                <a:off x="148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10" name="Line 71"/>
              <p:cNvSpPr>
                <a:spLocks noChangeShapeType="1"/>
              </p:cNvSpPr>
              <p:nvPr/>
            </p:nvSpPr>
            <p:spPr bwMode="auto">
              <a:xfrm flipV="1">
                <a:off x="1584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11" name="Line 72"/>
              <p:cNvSpPr>
                <a:spLocks noChangeShapeType="1"/>
              </p:cNvSpPr>
              <p:nvPr/>
            </p:nvSpPr>
            <p:spPr bwMode="auto">
              <a:xfrm flipV="1">
                <a:off x="1680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12" name="Line 73"/>
              <p:cNvSpPr>
                <a:spLocks noChangeShapeType="1"/>
              </p:cNvSpPr>
              <p:nvPr/>
            </p:nvSpPr>
            <p:spPr bwMode="auto">
              <a:xfrm flipV="1">
                <a:off x="196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13" name="Line 74"/>
              <p:cNvSpPr>
                <a:spLocks noChangeShapeType="1"/>
              </p:cNvSpPr>
              <p:nvPr/>
            </p:nvSpPr>
            <p:spPr bwMode="auto">
              <a:xfrm flipV="1">
                <a:off x="1776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14" name="Text Box 75"/>
              <p:cNvSpPr txBox="1">
                <a:spLocks noChangeArrowheads="1"/>
              </p:cNvSpPr>
              <p:nvPr/>
            </p:nvSpPr>
            <p:spPr bwMode="auto">
              <a:xfrm>
                <a:off x="1893" y="480"/>
                <a:ext cx="3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00CC00"/>
                    </a:solidFill>
                    <a:latin typeface="Times New Roman" panose="02020603050405020304" pitchFamily="18" charset="0"/>
                  </a:rPr>
                  <a:t>M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96364" name="AutoShape 76"/>
            <p:cNvSpPr>
              <a:spLocks noChangeArrowheads="1"/>
            </p:cNvSpPr>
            <p:nvPr/>
          </p:nvSpPr>
          <p:spPr bwMode="auto">
            <a:xfrm>
              <a:off x="4752" y="3006"/>
              <a:ext cx="336" cy="326"/>
            </a:xfrm>
            <a:prstGeom prst="star5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grpSp>
          <p:nvGrpSpPr>
            <p:cNvPr id="30101" name="Group 77"/>
            <p:cNvGrpSpPr>
              <a:grpSpLocks/>
            </p:cNvGrpSpPr>
            <p:nvPr/>
          </p:nvGrpSpPr>
          <p:grpSpPr bwMode="auto">
            <a:xfrm>
              <a:off x="4610" y="1872"/>
              <a:ext cx="901" cy="1644"/>
              <a:chOff x="4416" y="1797"/>
              <a:chExt cx="901" cy="1644"/>
            </a:xfrm>
          </p:grpSpPr>
          <p:sp>
            <p:nvSpPr>
              <p:cNvPr id="30102" name="Text Box 78"/>
              <p:cNvSpPr txBox="1">
                <a:spLocks noChangeArrowheads="1"/>
              </p:cNvSpPr>
              <p:nvPr/>
            </p:nvSpPr>
            <p:spPr bwMode="auto">
              <a:xfrm>
                <a:off x="4416" y="1797"/>
                <a:ext cx="32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  <a:r>
                  <a:rPr kumimoji="1" lang="en-US" altLang="zh-CN" sz="2400" b="1">
                    <a:latin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30103" name="Text Box 79"/>
              <p:cNvSpPr txBox="1">
                <a:spLocks noChangeArrowheads="1"/>
              </p:cNvSpPr>
              <p:nvPr/>
            </p:nvSpPr>
            <p:spPr bwMode="auto">
              <a:xfrm>
                <a:off x="4746" y="3153"/>
                <a:ext cx="35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  <a:r>
                  <a:rPr kumimoji="1" lang="en-US" altLang="zh-CN" sz="2400" b="1">
                    <a:latin typeface="Times New Roman" panose="02020603050405020304" pitchFamily="18" charset="0"/>
                  </a:rPr>
                  <a:t> </a:t>
                </a:r>
                <a:endPara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104" name="Line 80"/>
              <p:cNvSpPr>
                <a:spLocks noChangeShapeType="1"/>
              </p:cNvSpPr>
              <p:nvPr/>
            </p:nvSpPr>
            <p:spPr bwMode="auto">
              <a:xfrm flipH="1">
                <a:off x="4422" y="3130"/>
                <a:ext cx="307" cy="27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05" name="Line 81"/>
              <p:cNvSpPr>
                <a:spLocks noChangeShapeType="1"/>
              </p:cNvSpPr>
              <p:nvPr/>
            </p:nvSpPr>
            <p:spPr bwMode="auto">
              <a:xfrm flipV="1">
                <a:off x="4732" y="1848"/>
                <a:ext cx="0" cy="1283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06" name="Line 82"/>
              <p:cNvSpPr>
                <a:spLocks noChangeShapeType="1"/>
              </p:cNvSpPr>
              <p:nvPr/>
            </p:nvSpPr>
            <p:spPr bwMode="auto">
              <a:xfrm>
                <a:off x="4728" y="3131"/>
                <a:ext cx="589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0" name="Group 83"/>
          <p:cNvGrpSpPr>
            <a:grpSpLocks/>
          </p:cNvGrpSpPr>
          <p:nvPr/>
        </p:nvGrpSpPr>
        <p:grpSpPr bwMode="auto">
          <a:xfrm>
            <a:off x="4365625" y="306388"/>
            <a:ext cx="1430338" cy="2617787"/>
            <a:chOff x="3126" y="1872"/>
            <a:chExt cx="901" cy="1649"/>
          </a:xfrm>
        </p:grpSpPr>
        <p:grpSp>
          <p:nvGrpSpPr>
            <p:cNvPr id="30029" name="Group 84"/>
            <p:cNvGrpSpPr>
              <a:grpSpLocks/>
            </p:cNvGrpSpPr>
            <p:nvPr/>
          </p:nvGrpSpPr>
          <p:grpSpPr bwMode="auto">
            <a:xfrm>
              <a:off x="3364" y="2949"/>
              <a:ext cx="181" cy="284"/>
              <a:chOff x="3198" y="2198"/>
              <a:chExt cx="181" cy="284"/>
            </a:xfrm>
          </p:grpSpPr>
          <p:grpSp>
            <p:nvGrpSpPr>
              <p:cNvPr id="30036" name="Group 85"/>
              <p:cNvGrpSpPr>
                <a:grpSpLocks/>
              </p:cNvGrpSpPr>
              <p:nvPr/>
            </p:nvGrpSpPr>
            <p:grpSpPr bwMode="auto">
              <a:xfrm>
                <a:off x="3238" y="2294"/>
                <a:ext cx="129" cy="126"/>
                <a:chOff x="2911" y="2943"/>
                <a:chExt cx="537" cy="571"/>
              </a:xfrm>
            </p:grpSpPr>
            <p:sp>
              <p:nvSpPr>
                <p:cNvPr id="30088" name="Freeform 86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089" name="Group 87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30090" name="Freeform 88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0091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30092" name="Freeform 90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93" name="Freeform 91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94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95" name="Freeform 93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96" name="Freeform 94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97" name="Freeform 95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0037" name="Group 96"/>
              <p:cNvGrpSpPr>
                <a:grpSpLocks/>
              </p:cNvGrpSpPr>
              <p:nvPr/>
            </p:nvGrpSpPr>
            <p:grpSpPr bwMode="auto">
              <a:xfrm>
                <a:off x="3230" y="2198"/>
                <a:ext cx="144" cy="157"/>
                <a:chOff x="2876" y="2504"/>
                <a:chExt cx="599" cy="716"/>
              </a:xfrm>
            </p:grpSpPr>
            <p:sp>
              <p:nvSpPr>
                <p:cNvPr id="30057" name="Freeform 97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058" name="Group 98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30070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30086" name="Freeform 100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87" name="Freeform 101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0071" name="Group 102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30079" name="Freeform 103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0080" name="Group 1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30081" name="Freeform 10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82" name="Freeform 10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83" name="Freeform 10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84" name="Freeform 10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85" name="Freeform 10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30072" name="Group 110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30073" name="Freeform 111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0074" name="Group 1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30075" name="Freeform 1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76" name="Freeform 1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77" name="Freeform 1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78" name="Freeform 1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30059" name="Group 117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30063" name="Freeform 118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64" name="Freeform 119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65" name="Freeform 120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0066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30067" name="Freeform 122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68" name="Oval 1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30069" name="Freeform 124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0060" name="Group 125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30061" name="Freeform 126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62" name="Freeform 127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0038" name="Freeform 128"/>
              <p:cNvSpPr>
                <a:spLocks/>
              </p:cNvSpPr>
              <p:nvPr/>
            </p:nvSpPr>
            <p:spPr bwMode="auto">
              <a:xfrm>
                <a:off x="3198" y="2296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FF00"/>
              </a:solidFill>
              <a:ln w="7938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39" name="Freeform 129"/>
              <p:cNvSpPr>
                <a:spLocks/>
              </p:cNvSpPr>
              <p:nvPr/>
            </p:nvSpPr>
            <p:spPr bwMode="auto">
              <a:xfrm>
                <a:off x="3295" y="2385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0" name="Freeform 130"/>
              <p:cNvSpPr>
                <a:spLocks/>
              </p:cNvSpPr>
              <p:nvPr/>
            </p:nvSpPr>
            <p:spPr bwMode="auto">
              <a:xfrm>
                <a:off x="3237" y="2318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1" name="Freeform 131"/>
              <p:cNvSpPr>
                <a:spLocks/>
              </p:cNvSpPr>
              <p:nvPr/>
            </p:nvSpPr>
            <p:spPr bwMode="auto">
              <a:xfrm>
                <a:off x="3241" y="2354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2" name="Freeform 132"/>
              <p:cNvSpPr>
                <a:spLocks/>
              </p:cNvSpPr>
              <p:nvPr/>
            </p:nvSpPr>
            <p:spPr bwMode="auto">
              <a:xfrm>
                <a:off x="3202" y="2385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3" name="Freeform 133"/>
              <p:cNvSpPr>
                <a:spLocks/>
              </p:cNvSpPr>
              <p:nvPr/>
            </p:nvSpPr>
            <p:spPr bwMode="auto">
              <a:xfrm>
                <a:off x="3203" y="2385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0044" name="Group 134"/>
              <p:cNvGrpSpPr>
                <a:grpSpLocks/>
              </p:cNvGrpSpPr>
              <p:nvPr/>
            </p:nvGrpSpPr>
            <p:grpSpPr bwMode="auto">
              <a:xfrm>
                <a:off x="3227" y="2418"/>
                <a:ext cx="152" cy="64"/>
                <a:chOff x="2863" y="3504"/>
                <a:chExt cx="634" cy="292"/>
              </a:xfrm>
            </p:grpSpPr>
            <p:sp>
              <p:nvSpPr>
                <p:cNvPr id="30048" name="Freeform 135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49" name="Freeform 136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0" name="Freeform 137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1" name="Freeform 138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2" name="Freeform 139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3" name="Freeform 140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4" name="Freeform 141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5" name="Freeform 142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6" name="Freeform 143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0045" name="Freeform 144"/>
              <p:cNvSpPr>
                <a:spLocks/>
              </p:cNvSpPr>
              <p:nvPr/>
            </p:nvSpPr>
            <p:spPr bwMode="auto">
              <a:xfrm>
                <a:off x="3216" y="2399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6" name="Freeform 145"/>
              <p:cNvSpPr>
                <a:spLocks/>
              </p:cNvSpPr>
              <p:nvPr/>
            </p:nvSpPr>
            <p:spPr bwMode="auto">
              <a:xfrm>
                <a:off x="3237" y="2316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7" name="Freeform 146"/>
              <p:cNvSpPr>
                <a:spLocks/>
              </p:cNvSpPr>
              <p:nvPr/>
            </p:nvSpPr>
            <p:spPr bwMode="auto">
              <a:xfrm>
                <a:off x="3243" y="2363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030" name="Group 147"/>
            <p:cNvGrpSpPr>
              <a:grpSpLocks/>
            </p:cNvGrpSpPr>
            <p:nvPr/>
          </p:nvGrpSpPr>
          <p:grpSpPr bwMode="auto">
            <a:xfrm>
              <a:off x="3126" y="1872"/>
              <a:ext cx="901" cy="1649"/>
              <a:chOff x="703" y="391"/>
              <a:chExt cx="901" cy="1649"/>
            </a:xfrm>
          </p:grpSpPr>
          <p:sp>
            <p:nvSpPr>
              <p:cNvPr id="30031" name="Text Box 148"/>
              <p:cNvSpPr txBox="1">
                <a:spLocks noChangeArrowheads="1"/>
              </p:cNvSpPr>
              <p:nvPr/>
            </p:nvSpPr>
            <p:spPr bwMode="auto">
              <a:xfrm>
                <a:off x="703" y="391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S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32" name="Text Box 149"/>
              <p:cNvSpPr txBox="1">
                <a:spLocks noChangeArrowheads="1"/>
              </p:cNvSpPr>
              <p:nvPr/>
            </p:nvSpPr>
            <p:spPr bwMode="auto">
              <a:xfrm>
                <a:off x="930" y="1752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O</a:t>
                </a:r>
                <a:endPara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33" name="Line 150"/>
              <p:cNvSpPr>
                <a:spLocks noChangeShapeType="1"/>
              </p:cNvSpPr>
              <p:nvPr/>
            </p:nvSpPr>
            <p:spPr bwMode="auto">
              <a:xfrm flipH="1">
                <a:off x="709" y="1724"/>
                <a:ext cx="307" cy="276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34" name="Line 151"/>
              <p:cNvSpPr>
                <a:spLocks noChangeShapeType="1"/>
              </p:cNvSpPr>
              <p:nvPr/>
            </p:nvSpPr>
            <p:spPr bwMode="auto">
              <a:xfrm flipV="1">
                <a:off x="1019" y="442"/>
                <a:ext cx="0" cy="1283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35" name="Line 152"/>
              <p:cNvSpPr>
                <a:spLocks noChangeShapeType="1"/>
              </p:cNvSpPr>
              <p:nvPr/>
            </p:nvSpPr>
            <p:spPr bwMode="auto">
              <a:xfrm>
                <a:off x="1015" y="1725"/>
                <a:ext cx="589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96441" name="AutoShape 153"/>
          <p:cNvSpPr>
            <a:spLocks noChangeArrowheads="1"/>
          </p:cNvSpPr>
          <p:nvPr/>
        </p:nvSpPr>
        <p:spPr bwMode="auto">
          <a:xfrm>
            <a:off x="4643438" y="2100263"/>
            <a:ext cx="457200" cy="533400"/>
          </a:xfrm>
          <a:prstGeom prst="sun">
            <a:avLst>
              <a:gd name="adj" fmla="val 25000"/>
            </a:avLst>
          </a:prstGeom>
          <a:solidFill>
            <a:srgbClr val="FF3300"/>
          </a:solidFill>
          <a:ln w="12699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6442" name="Line 154"/>
          <p:cNvSpPr>
            <a:spLocks noChangeShapeType="1"/>
          </p:cNvSpPr>
          <p:nvPr/>
        </p:nvSpPr>
        <p:spPr bwMode="auto">
          <a:xfrm flipV="1">
            <a:off x="7740650" y="1196975"/>
            <a:ext cx="1588" cy="1066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443" name="Line 155"/>
          <p:cNvSpPr>
            <a:spLocks noChangeShapeType="1"/>
          </p:cNvSpPr>
          <p:nvPr/>
        </p:nvSpPr>
        <p:spPr bwMode="auto">
          <a:xfrm>
            <a:off x="7859713" y="1208088"/>
            <a:ext cx="1587" cy="1066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326" name="Group 156"/>
          <p:cNvGrpSpPr>
            <a:grpSpLocks/>
          </p:cNvGrpSpPr>
          <p:nvPr/>
        </p:nvGrpSpPr>
        <p:grpSpPr bwMode="auto">
          <a:xfrm>
            <a:off x="6227763" y="434975"/>
            <a:ext cx="2438400" cy="2376488"/>
            <a:chOff x="2880" y="391"/>
            <a:chExt cx="1536" cy="1497"/>
          </a:xfrm>
        </p:grpSpPr>
        <p:grpSp>
          <p:nvGrpSpPr>
            <p:cNvPr id="29945" name="Group 157"/>
            <p:cNvGrpSpPr>
              <a:grpSpLocks/>
            </p:cNvGrpSpPr>
            <p:nvPr/>
          </p:nvGrpSpPr>
          <p:grpSpPr bwMode="auto">
            <a:xfrm>
              <a:off x="2880" y="868"/>
              <a:ext cx="453" cy="672"/>
              <a:chOff x="75" y="624"/>
              <a:chExt cx="453" cy="672"/>
            </a:xfrm>
          </p:grpSpPr>
          <p:sp>
            <p:nvSpPr>
              <p:cNvPr id="30025" name="Line 158"/>
              <p:cNvSpPr>
                <a:spLocks noChangeShapeType="1"/>
              </p:cNvSpPr>
              <p:nvPr/>
            </p:nvSpPr>
            <p:spPr bwMode="auto">
              <a:xfrm>
                <a:off x="240" y="1296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6" name="Line 159"/>
              <p:cNvSpPr>
                <a:spLocks noChangeShapeType="1"/>
              </p:cNvSpPr>
              <p:nvPr/>
            </p:nvSpPr>
            <p:spPr bwMode="auto">
              <a:xfrm flipV="1">
                <a:off x="240" y="624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7" name="Line 160"/>
              <p:cNvSpPr>
                <a:spLocks noChangeShapeType="1"/>
              </p:cNvSpPr>
              <p:nvPr/>
            </p:nvSpPr>
            <p:spPr bwMode="auto">
              <a:xfrm>
                <a:off x="384" y="624"/>
                <a:ext cx="0" cy="672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 type="triangle" w="med" len="lg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0028" name="Object 12"/>
              <p:cNvGraphicFramePr>
                <a:graphicFrameLocks noChangeAspect="1"/>
              </p:cNvGraphicFramePr>
              <p:nvPr/>
            </p:nvGraphicFramePr>
            <p:xfrm>
              <a:off x="75" y="816"/>
              <a:ext cx="261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769" name="公式" r:id="rId5" imgW="61929" imgH="52485" progId="Equation.3">
                      <p:embed/>
                    </p:oleObj>
                  </mc:Choice>
                  <mc:Fallback>
                    <p:oleObj name="公式" r:id="rId5" imgW="61929" imgH="52485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" y="816"/>
                            <a:ext cx="261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946" name="Group 162"/>
            <p:cNvGrpSpPr>
              <a:grpSpLocks/>
            </p:cNvGrpSpPr>
            <p:nvPr/>
          </p:nvGrpSpPr>
          <p:grpSpPr bwMode="auto">
            <a:xfrm>
              <a:off x="3408" y="436"/>
              <a:ext cx="720" cy="432"/>
              <a:chOff x="1488" y="480"/>
              <a:chExt cx="720" cy="432"/>
            </a:xfrm>
          </p:grpSpPr>
          <p:sp>
            <p:nvSpPr>
              <p:cNvPr id="30017" name="Line 163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18" name="Line 164"/>
              <p:cNvSpPr>
                <a:spLocks noChangeShapeType="1"/>
              </p:cNvSpPr>
              <p:nvPr/>
            </p:nvSpPr>
            <p:spPr bwMode="auto">
              <a:xfrm flipV="1">
                <a:off x="1872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19" name="Line 165"/>
              <p:cNvSpPr>
                <a:spLocks noChangeShapeType="1"/>
              </p:cNvSpPr>
              <p:nvPr/>
            </p:nvSpPr>
            <p:spPr bwMode="auto">
              <a:xfrm flipV="1">
                <a:off x="148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0" name="Line 166"/>
              <p:cNvSpPr>
                <a:spLocks noChangeShapeType="1"/>
              </p:cNvSpPr>
              <p:nvPr/>
            </p:nvSpPr>
            <p:spPr bwMode="auto">
              <a:xfrm flipV="1">
                <a:off x="1584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1" name="Line 167"/>
              <p:cNvSpPr>
                <a:spLocks noChangeShapeType="1"/>
              </p:cNvSpPr>
              <p:nvPr/>
            </p:nvSpPr>
            <p:spPr bwMode="auto">
              <a:xfrm flipV="1">
                <a:off x="1680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2" name="Line 168"/>
              <p:cNvSpPr>
                <a:spLocks noChangeShapeType="1"/>
              </p:cNvSpPr>
              <p:nvPr/>
            </p:nvSpPr>
            <p:spPr bwMode="auto">
              <a:xfrm flipV="1">
                <a:off x="196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3" name="Line 169"/>
              <p:cNvSpPr>
                <a:spLocks noChangeShapeType="1"/>
              </p:cNvSpPr>
              <p:nvPr/>
            </p:nvSpPr>
            <p:spPr bwMode="auto">
              <a:xfrm flipV="1">
                <a:off x="1776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4" name="Text Box 170"/>
              <p:cNvSpPr txBox="1">
                <a:spLocks noChangeArrowheads="1"/>
              </p:cNvSpPr>
              <p:nvPr/>
            </p:nvSpPr>
            <p:spPr bwMode="auto">
              <a:xfrm>
                <a:off x="1893" y="480"/>
                <a:ext cx="3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00CC00"/>
                    </a:solidFill>
                    <a:latin typeface="Times New Roman" panose="02020603050405020304" pitchFamily="18" charset="0"/>
                  </a:rPr>
                  <a:t>M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947" name="Text Box 171"/>
            <p:cNvSpPr txBox="1">
              <a:spLocks noChangeArrowheads="1"/>
            </p:cNvSpPr>
            <p:nvPr/>
          </p:nvSpPr>
          <p:spPr bwMode="auto">
            <a:xfrm>
              <a:off x="3651" y="160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O'</a:t>
              </a:r>
            </a:p>
          </p:txBody>
        </p:sp>
        <p:sp>
          <p:nvSpPr>
            <p:cNvPr id="29948" name="Text Box 172"/>
            <p:cNvSpPr txBox="1">
              <a:spLocks noChangeArrowheads="1"/>
            </p:cNvSpPr>
            <p:nvPr/>
          </p:nvSpPr>
          <p:spPr bwMode="auto">
            <a:xfrm>
              <a:off x="3332" y="391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S'</a:t>
              </a:r>
            </a:p>
          </p:txBody>
        </p:sp>
        <p:sp>
          <p:nvSpPr>
            <p:cNvPr id="29949" name="Line 173"/>
            <p:cNvSpPr>
              <a:spLocks noChangeShapeType="1"/>
            </p:cNvSpPr>
            <p:nvPr/>
          </p:nvSpPr>
          <p:spPr bwMode="auto">
            <a:xfrm flipH="1">
              <a:off x="3317" y="1549"/>
              <a:ext cx="307" cy="2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950" name="Line 174"/>
            <p:cNvSpPr>
              <a:spLocks noChangeShapeType="1"/>
            </p:cNvSpPr>
            <p:nvPr/>
          </p:nvSpPr>
          <p:spPr bwMode="auto">
            <a:xfrm flipV="1">
              <a:off x="3619" y="1540"/>
              <a:ext cx="797" cy="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951" name="Line 175"/>
            <p:cNvSpPr>
              <a:spLocks noChangeShapeType="1"/>
            </p:cNvSpPr>
            <p:nvPr/>
          </p:nvSpPr>
          <p:spPr bwMode="auto">
            <a:xfrm flipV="1">
              <a:off x="3627" y="440"/>
              <a:ext cx="0" cy="110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952" name="Group 176"/>
            <p:cNvGrpSpPr>
              <a:grpSpLocks/>
            </p:cNvGrpSpPr>
            <p:nvPr/>
          </p:nvGrpSpPr>
          <p:grpSpPr bwMode="auto">
            <a:xfrm>
              <a:off x="3533" y="1344"/>
              <a:ext cx="181" cy="284"/>
              <a:chOff x="2835" y="2239"/>
              <a:chExt cx="181" cy="284"/>
            </a:xfrm>
          </p:grpSpPr>
          <p:grpSp>
            <p:nvGrpSpPr>
              <p:cNvPr id="29955" name="Group 177"/>
              <p:cNvGrpSpPr>
                <a:grpSpLocks/>
              </p:cNvGrpSpPr>
              <p:nvPr/>
            </p:nvGrpSpPr>
            <p:grpSpPr bwMode="auto">
              <a:xfrm>
                <a:off x="2875" y="2335"/>
                <a:ext cx="129" cy="126"/>
                <a:chOff x="2911" y="2943"/>
                <a:chExt cx="537" cy="571"/>
              </a:xfrm>
            </p:grpSpPr>
            <p:sp>
              <p:nvSpPr>
                <p:cNvPr id="30007" name="Freeform 178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008" name="Group 179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30009" name="Freeform 180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0010" name="Group 181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30011" name="Freeform 182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12" name="Freeform 183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13" name="Freeform 184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14" name="Freeform 185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15" name="Freeform 186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16" name="Freeform 187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956" name="Group 188"/>
              <p:cNvGrpSpPr>
                <a:grpSpLocks/>
              </p:cNvGrpSpPr>
              <p:nvPr/>
            </p:nvGrpSpPr>
            <p:grpSpPr bwMode="auto">
              <a:xfrm>
                <a:off x="2867" y="2239"/>
                <a:ext cx="144" cy="157"/>
                <a:chOff x="2876" y="2504"/>
                <a:chExt cx="599" cy="716"/>
              </a:xfrm>
            </p:grpSpPr>
            <p:sp>
              <p:nvSpPr>
                <p:cNvPr id="29976" name="Freeform 189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977" name="Group 190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29989" name="Group 191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30005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06" name="Freeform 193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9990" name="Group 194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29998" name="Freeform 195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999" name="Group 1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30000" name="Freeform 19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01" name="Freeform 19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02" name="Freeform 19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03" name="Freeform 20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04" name="Freeform 20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9991" name="Group 202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29992" name="Freeform 203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993" name="Group 2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29994" name="Freeform 20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995" name="Freeform 20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996" name="Freeform 20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997" name="Freeform 20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29978" name="Group 209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29982" name="Freeform 210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83" name="Freeform 211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84" name="Freeform 212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9985" name="Group 213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29986" name="Freeform 214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87" name="Oval 2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29988" name="Freeform 216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9979" name="Group 217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29980" name="Freeform 218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81" name="Freeform 219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9957" name="Freeform 220"/>
              <p:cNvSpPr>
                <a:spLocks/>
              </p:cNvSpPr>
              <p:nvPr/>
            </p:nvSpPr>
            <p:spPr bwMode="auto">
              <a:xfrm>
                <a:off x="2835" y="2337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66FF33"/>
              </a:solidFill>
              <a:ln w="7938">
                <a:solidFill>
                  <a:srgbClr val="66FF3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58" name="Freeform 221"/>
              <p:cNvSpPr>
                <a:spLocks/>
              </p:cNvSpPr>
              <p:nvPr/>
            </p:nvSpPr>
            <p:spPr bwMode="auto">
              <a:xfrm>
                <a:off x="2932" y="2426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59" name="Freeform 222"/>
              <p:cNvSpPr>
                <a:spLocks/>
              </p:cNvSpPr>
              <p:nvPr/>
            </p:nvSpPr>
            <p:spPr bwMode="auto">
              <a:xfrm>
                <a:off x="2874" y="2359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60" name="Freeform 223"/>
              <p:cNvSpPr>
                <a:spLocks/>
              </p:cNvSpPr>
              <p:nvPr/>
            </p:nvSpPr>
            <p:spPr bwMode="auto">
              <a:xfrm>
                <a:off x="2878" y="2395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61" name="Freeform 224"/>
              <p:cNvSpPr>
                <a:spLocks/>
              </p:cNvSpPr>
              <p:nvPr/>
            </p:nvSpPr>
            <p:spPr bwMode="auto">
              <a:xfrm>
                <a:off x="2839" y="2426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62" name="Freeform 225"/>
              <p:cNvSpPr>
                <a:spLocks/>
              </p:cNvSpPr>
              <p:nvPr/>
            </p:nvSpPr>
            <p:spPr bwMode="auto">
              <a:xfrm>
                <a:off x="2840" y="2426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9963" name="Group 226"/>
              <p:cNvGrpSpPr>
                <a:grpSpLocks/>
              </p:cNvGrpSpPr>
              <p:nvPr/>
            </p:nvGrpSpPr>
            <p:grpSpPr bwMode="auto">
              <a:xfrm>
                <a:off x="2864" y="2459"/>
                <a:ext cx="152" cy="64"/>
                <a:chOff x="2863" y="3504"/>
                <a:chExt cx="634" cy="292"/>
              </a:xfrm>
            </p:grpSpPr>
            <p:sp>
              <p:nvSpPr>
                <p:cNvPr id="29967" name="Freeform 227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68" name="Freeform 228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69" name="Freeform 229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0" name="Freeform 230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1" name="Freeform 231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2" name="Freeform 232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3" name="Freeform 233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4" name="Freeform 234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5" name="Freeform 235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9964" name="Freeform 236"/>
              <p:cNvSpPr>
                <a:spLocks/>
              </p:cNvSpPr>
              <p:nvPr/>
            </p:nvSpPr>
            <p:spPr bwMode="auto">
              <a:xfrm>
                <a:off x="2853" y="2440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65" name="Freeform 237"/>
              <p:cNvSpPr>
                <a:spLocks/>
              </p:cNvSpPr>
              <p:nvPr/>
            </p:nvSpPr>
            <p:spPr bwMode="auto">
              <a:xfrm>
                <a:off x="2874" y="2357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66" name="Freeform 238"/>
              <p:cNvSpPr>
                <a:spLocks/>
              </p:cNvSpPr>
              <p:nvPr/>
            </p:nvSpPr>
            <p:spPr bwMode="auto">
              <a:xfrm>
                <a:off x="2880" y="2404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6527" name="AutoShape 239"/>
            <p:cNvSpPr>
              <a:spLocks noChangeArrowheads="1"/>
            </p:cNvSpPr>
            <p:nvPr/>
          </p:nvSpPr>
          <p:spPr bwMode="auto">
            <a:xfrm>
              <a:off x="3470" y="1344"/>
              <a:ext cx="336" cy="326"/>
            </a:xfrm>
            <a:prstGeom prst="star5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954" name="AutoShape 240"/>
            <p:cNvSpPr>
              <a:spLocks noChangeArrowheads="1"/>
            </p:cNvSpPr>
            <p:nvPr/>
          </p:nvSpPr>
          <p:spPr bwMode="auto">
            <a:xfrm>
              <a:off x="3491" y="1347"/>
              <a:ext cx="288" cy="336"/>
            </a:xfrm>
            <a:prstGeom prst="sun">
              <a:avLst>
                <a:gd name="adj" fmla="val 25000"/>
              </a:avLst>
            </a:prstGeom>
            <a:solidFill>
              <a:srgbClr val="FF3300"/>
            </a:solidFill>
            <a:ln w="12699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grpSp>
        <p:nvGrpSpPr>
          <p:cNvPr id="396752" name="Group 242"/>
          <p:cNvGrpSpPr>
            <a:grpSpLocks/>
          </p:cNvGrpSpPr>
          <p:nvPr/>
        </p:nvGrpSpPr>
        <p:grpSpPr bwMode="auto">
          <a:xfrm>
            <a:off x="2241550" y="3136652"/>
            <a:ext cx="1828800" cy="2371725"/>
            <a:chOff x="2160" y="2480"/>
            <a:chExt cx="1152" cy="1494"/>
          </a:xfrm>
        </p:grpSpPr>
        <p:grpSp>
          <p:nvGrpSpPr>
            <p:cNvPr id="29925" name="Group 243"/>
            <p:cNvGrpSpPr>
              <a:grpSpLocks/>
            </p:cNvGrpSpPr>
            <p:nvPr/>
          </p:nvGrpSpPr>
          <p:grpSpPr bwMode="auto">
            <a:xfrm>
              <a:off x="2544" y="2928"/>
              <a:ext cx="586" cy="336"/>
              <a:chOff x="3792" y="2352"/>
              <a:chExt cx="586" cy="336"/>
            </a:xfrm>
          </p:grpSpPr>
          <p:sp>
            <p:nvSpPr>
              <p:cNvPr id="29941" name="Line 244"/>
              <p:cNvSpPr>
                <a:spLocks noChangeShapeType="1"/>
              </p:cNvSpPr>
              <p:nvPr/>
            </p:nvSpPr>
            <p:spPr bwMode="auto">
              <a:xfrm>
                <a:off x="3792" y="2688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9942" name="Group 245"/>
              <p:cNvGrpSpPr>
                <a:grpSpLocks/>
              </p:cNvGrpSpPr>
              <p:nvPr/>
            </p:nvGrpSpPr>
            <p:grpSpPr bwMode="auto">
              <a:xfrm>
                <a:off x="4128" y="2352"/>
                <a:ext cx="250" cy="327"/>
                <a:chOff x="4128" y="2352"/>
                <a:chExt cx="250" cy="327"/>
              </a:xfrm>
            </p:grpSpPr>
            <p:sp>
              <p:nvSpPr>
                <p:cNvPr id="29943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4128" y="2352"/>
                  <a:ext cx="24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 i="1">
                      <a:solidFill>
                        <a:srgbClr val="66FFFF"/>
                      </a:solidFill>
                      <a:latin typeface="Times New Roman" panose="02020603050405020304" pitchFamily="18" charset="0"/>
                    </a:rPr>
                    <a:t>u</a:t>
                  </a:r>
                  <a:endParaRPr kumimoji="1" lang="en-US" altLang="zh-CN" sz="2400">
                    <a:solidFill>
                      <a:srgbClr val="66FFFF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44" name="Line 247"/>
                <p:cNvSpPr>
                  <a:spLocks noChangeShapeType="1"/>
                </p:cNvSpPr>
                <p:nvPr/>
              </p:nvSpPr>
              <p:spPr bwMode="auto">
                <a:xfrm>
                  <a:off x="4138" y="240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66FF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926" name="Group 248"/>
            <p:cNvGrpSpPr>
              <a:grpSpLocks/>
            </p:cNvGrpSpPr>
            <p:nvPr/>
          </p:nvGrpSpPr>
          <p:grpSpPr bwMode="auto">
            <a:xfrm>
              <a:off x="2160" y="2480"/>
              <a:ext cx="1152" cy="1494"/>
              <a:chOff x="2928" y="320"/>
              <a:chExt cx="1152" cy="1494"/>
            </a:xfrm>
          </p:grpSpPr>
          <p:grpSp>
            <p:nvGrpSpPr>
              <p:cNvPr id="29927" name="Group 249"/>
              <p:cNvGrpSpPr>
                <a:grpSpLocks/>
              </p:cNvGrpSpPr>
              <p:nvPr/>
            </p:nvGrpSpPr>
            <p:grpSpPr bwMode="auto">
              <a:xfrm>
                <a:off x="3024" y="336"/>
                <a:ext cx="720" cy="432"/>
                <a:chOff x="1488" y="480"/>
                <a:chExt cx="720" cy="432"/>
              </a:xfrm>
            </p:grpSpPr>
            <p:sp>
              <p:nvSpPr>
                <p:cNvPr id="29933" name="Line 250"/>
                <p:cNvSpPr>
                  <a:spLocks noChangeShapeType="1"/>
                </p:cNvSpPr>
                <p:nvPr/>
              </p:nvSpPr>
              <p:spPr bwMode="auto">
                <a:xfrm>
                  <a:off x="1488" y="912"/>
                  <a:ext cx="576" cy="0"/>
                </a:xfrm>
                <a:prstGeom prst="line">
                  <a:avLst/>
                </a:prstGeom>
                <a:noFill/>
                <a:ln w="3810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4" name="Line 251"/>
                <p:cNvSpPr>
                  <a:spLocks noChangeShapeType="1"/>
                </p:cNvSpPr>
                <p:nvPr/>
              </p:nvSpPr>
              <p:spPr bwMode="auto">
                <a:xfrm flipV="1">
                  <a:off x="1872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5" name="Line 252"/>
                <p:cNvSpPr>
                  <a:spLocks noChangeShapeType="1"/>
                </p:cNvSpPr>
                <p:nvPr/>
              </p:nvSpPr>
              <p:spPr bwMode="auto">
                <a:xfrm flipV="1">
                  <a:off x="1488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6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1584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7" name="Line 254"/>
                <p:cNvSpPr>
                  <a:spLocks noChangeShapeType="1"/>
                </p:cNvSpPr>
                <p:nvPr/>
              </p:nvSpPr>
              <p:spPr bwMode="auto">
                <a:xfrm flipV="1">
                  <a:off x="1680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8" name="Line 255"/>
                <p:cNvSpPr>
                  <a:spLocks noChangeShapeType="1"/>
                </p:cNvSpPr>
                <p:nvPr/>
              </p:nvSpPr>
              <p:spPr bwMode="auto">
                <a:xfrm flipV="1">
                  <a:off x="1968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9" name="Line 256"/>
                <p:cNvSpPr>
                  <a:spLocks noChangeShapeType="1"/>
                </p:cNvSpPr>
                <p:nvPr/>
              </p:nvSpPr>
              <p:spPr bwMode="auto">
                <a:xfrm flipV="1">
                  <a:off x="1776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40" name="Text Box 257"/>
                <p:cNvSpPr txBox="1">
                  <a:spLocks noChangeArrowheads="1"/>
                </p:cNvSpPr>
                <p:nvPr/>
              </p:nvSpPr>
              <p:spPr bwMode="auto">
                <a:xfrm>
                  <a:off x="1893" y="480"/>
                  <a:ext cx="315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 i="1">
                      <a:solidFill>
                        <a:srgbClr val="00CC00"/>
                      </a:solidFill>
                      <a:latin typeface="Times New Roman" panose="02020603050405020304" pitchFamily="18" charset="0"/>
                    </a:rPr>
                    <a:t>M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928" name="Text Box 258"/>
              <p:cNvSpPr txBox="1">
                <a:spLocks noChangeArrowheads="1"/>
              </p:cNvSpPr>
              <p:nvPr/>
            </p:nvSpPr>
            <p:spPr bwMode="auto">
              <a:xfrm>
                <a:off x="3264" y="1526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</a:p>
            </p:txBody>
          </p:sp>
          <p:sp>
            <p:nvSpPr>
              <p:cNvPr id="29929" name="Text Box 259"/>
              <p:cNvSpPr txBox="1">
                <a:spLocks noChangeArrowheads="1"/>
              </p:cNvSpPr>
              <p:nvPr/>
            </p:nvSpPr>
            <p:spPr bwMode="auto">
              <a:xfrm>
                <a:off x="2976" y="320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</a:p>
            </p:txBody>
          </p:sp>
          <p:sp>
            <p:nvSpPr>
              <p:cNvPr id="29930" name="Line 260"/>
              <p:cNvSpPr>
                <a:spLocks noChangeShapeType="1"/>
              </p:cNvSpPr>
              <p:nvPr/>
            </p:nvSpPr>
            <p:spPr bwMode="auto">
              <a:xfrm flipH="1">
                <a:off x="2928" y="1440"/>
                <a:ext cx="384" cy="3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31" name="Line 261"/>
              <p:cNvSpPr>
                <a:spLocks noChangeShapeType="1"/>
              </p:cNvSpPr>
              <p:nvPr/>
            </p:nvSpPr>
            <p:spPr bwMode="auto">
              <a:xfrm flipV="1">
                <a:off x="3312" y="384"/>
                <a:ext cx="0" cy="106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32" name="Line 262"/>
              <p:cNvSpPr>
                <a:spLocks noChangeShapeType="1"/>
              </p:cNvSpPr>
              <p:nvPr/>
            </p:nvSpPr>
            <p:spPr bwMode="auto">
              <a:xfrm>
                <a:off x="3312" y="144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96551" name="Line 263"/>
          <p:cNvSpPr>
            <a:spLocks noChangeShapeType="1"/>
          </p:cNvSpPr>
          <p:nvPr/>
        </p:nvSpPr>
        <p:spPr bwMode="auto">
          <a:xfrm flipV="1">
            <a:off x="1785938" y="3844677"/>
            <a:ext cx="1066800" cy="1066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65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395079"/>
              </p:ext>
            </p:extLst>
          </p:nvPr>
        </p:nvGraphicFramePr>
        <p:xfrm>
          <a:off x="1987550" y="4076452"/>
          <a:ext cx="2714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0" name="公式" r:id="rId7" imgW="0" imgH="28672" progId="Equation.3">
                  <p:embed/>
                </p:oleObj>
              </mc:Choice>
              <mc:Fallback>
                <p:oleObj name="公式" r:id="rId7" imgW="0" imgH="2867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4076452"/>
                        <a:ext cx="27146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6757" name="Group 265"/>
          <p:cNvGrpSpPr>
            <a:grpSpLocks/>
          </p:cNvGrpSpPr>
          <p:nvPr/>
        </p:nvGrpSpPr>
        <p:grpSpPr bwMode="auto">
          <a:xfrm>
            <a:off x="1189038" y="3141414"/>
            <a:ext cx="1828800" cy="2371725"/>
            <a:chOff x="2928" y="320"/>
            <a:chExt cx="1152" cy="1494"/>
          </a:xfrm>
        </p:grpSpPr>
        <p:grpSp>
          <p:nvGrpSpPr>
            <p:cNvPr id="29911" name="Group 266"/>
            <p:cNvGrpSpPr>
              <a:grpSpLocks/>
            </p:cNvGrpSpPr>
            <p:nvPr/>
          </p:nvGrpSpPr>
          <p:grpSpPr bwMode="auto">
            <a:xfrm>
              <a:off x="3024" y="336"/>
              <a:ext cx="720" cy="432"/>
              <a:chOff x="1488" y="480"/>
              <a:chExt cx="720" cy="432"/>
            </a:xfrm>
          </p:grpSpPr>
          <p:sp>
            <p:nvSpPr>
              <p:cNvPr id="29917" name="Line 267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18" name="Line 268"/>
              <p:cNvSpPr>
                <a:spLocks noChangeShapeType="1"/>
              </p:cNvSpPr>
              <p:nvPr/>
            </p:nvSpPr>
            <p:spPr bwMode="auto">
              <a:xfrm flipV="1">
                <a:off x="1872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19" name="Line 269"/>
              <p:cNvSpPr>
                <a:spLocks noChangeShapeType="1"/>
              </p:cNvSpPr>
              <p:nvPr/>
            </p:nvSpPr>
            <p:spPr bwMode="auto">
              <a:xfrm flipV="1">
                <a:off x="148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20" name="Line 270"/>
              <p:cNvSpPr>
                <a:spLocks noChangeShapeType="1"/>
              </p:cNvSpPr>
              <p:nvPr/>
            </p:nvSpPr>
            <p:spPr bwMode="auto">
              <a:xfrm flipV="1">
                <a:off x="1584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21" name="Line 271"/>
              <p:cNvSpPr>
                <a:spLocks noChangeShapeType="1"/>
              </p:cNvSpPr>
              <p:nvPr/>
            </p:nvSpPr>
            <p:spPr bwMode="auto">
              <a:xfrm flipV="1">
                <a:off x="1680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22" name="Line 272"/>
              <p:cNvSpPr>
                <a:spLocks noChangeShapeType="1"/>
              </p:cNvSpPr>
              <p:nvPr/>
            </p:nvSpPr>
            <p:spPr bwMode="auto">
              <a:xfrm flipV="1">
                <a:off x="196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23" name="Line 273"/>
              <p:cNvSpPr>
                <a:spLocks noChangeShapeType="1"/>
              </p:cNvSpPr>
              <p:nvPr/>
            </p:nvSpPr>
            <p:spPr bwMode="auto">
              <a:xfrm flipV="1">
                <a:off x="1776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24" name="Text Box 274"/>
              <p:cNvSpPr txBox="1">
                <a:spLocks noChangeArrowheads="1"/>
              </p:cNvSpPr>
              <p:nvPr/>
            </p:nvSpPr>
            <p:spPr bwMode="auto">
              <a:xfrm>
                <a:off x="1893" y="480"/>
                <a:ext cx="3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00CC00"/>
                    </a:solidFill>
                    <a:latin typeface="Times New Roman" panose="02020603050405020304" pitchFamily="18" charset="0"/>
                  </a:rPr>
                  <a:t>M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912" name="Text Box 275"/>
            <p:cNvSpPr txBox="1">
              <a:spLocks noChangeArrowheads="1"/>
            </p:cNvSpPr>
            <p:nvPr/>
          </p:nvSpPr>
          <p:spPr bwMode="auto">
            <a:xfrm>
              <a:off x="3264" y="152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O'</a:t>
              </a:r>
            </a:p>
          </p:txBody>
        </p:sp>
        <p:sp>
          <p:nvSpPr>
            <p:cNvPr id="29913" name="Text Box 276"/>
            <p:cNvSpPr txBox="1">
              <a:spLocks noChangeArrowheads="1"/>
            </p:cNvSpPr>
            <p:nvPr/>
          </p:nvSpPr>
          <p:spPr bwMode="auto">
            <a:xfrm>
              <a:off x="2976" y="320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S'</a:t>
              </a:r>
            </a:p>
          </p:txBody>
        </p:sp>
        <p:sp>
          <p:nvSpPr>
            <p:cNvPr id="29914" name="Line 277"/>
            <p:cNvSpPr>
              <a:spLocks noChangeShapeType="1"/>
            </p:cNvSpPr>
            <p:nvPr/>
          </p:nvSpPr>
          <p:spPr bwMode="auto">
            <a:xfrm flipH="1">
              <a:off x="2928" y="1440"/>
              <a:ext cx="384" cy="34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915" name="Line 278"/>
            <p:cNvSpPr>
              <a:spLocks noChangeShapeType="1"/>
            </p:cNvSpPr>
            <p:nvPr/>
          </p:nvSpPr>
          <p:spPr bwMode="auto">
            <a:xfrm flipV="1">
              <a:off x="3312" y="384"/>
              <a:ext cx="0" cy="106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916" name="Line 279"/>
            <p:cNvSpPr>
              <a:spLocks noChangeShapeType="1"/>
            </p:cNvSpPr>
            <p:nvPr/>
          </p:nvSpPr>
          <p:spPr bwMode="auto">
            <a:xfrm>
              <a:off x="3312" y="1440"/>
              <a:ext cx="76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6759" name="Group 280"/>
          <p:cNvGrpSpPr>
            <a:grpSpLocks/>
          </p:cNvGrpSpPr>
          <p:nvPr/>
        </p:nvGrpSpPr>
        <p:grpSpPr bwMode="auto">
          <a:xfrm>
            <a:off x="1189038" y="3068389"/>
            <a:ext cx="2895600" cy="2376488"/>
            <a:chOff x="521" y="1570"/>
            <a:chExt cx="1824" cy="1497"/>
          </a:xfrm>
        </p:grpSpPr>
        <p:sp>
          <p:nvSpPr>
            <p:cNvPr id="29843" name="Line 281"/>
            <p:cNvSpPr>
              <a:spLocks noChangeShapeType="1"/>
            </p:cNvSpPr>
            <p:nvPr/>
          </p:nvSpPr>
          <p:spPr bwMode="auto">
            <a:xfrm>
              <a:off x="905" y="2722"/>
              <a:ext cx="1440" cy="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4" name="Line 282"/>
            <p:cNvSpPr>
              <a:spLocks noChangeShapeType="1"/>
            </p:cNvSpPr>
            <p:nvPr/>
          </p:nvSpPr>
          <p:spPr bwMode="auto">
            <a:xfrm flipH="1">
              <a:off x="521" y="2722"/>
              <a:ext cx="384" cy="34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5" name="Line 283"/>
            <p:cNvSpPr>
              <a:spLocks noChangeShapeType="1"/>
            </p:cNvSpPr>
            <p:nvPr/>
          </p:nvSpPr>
          <p:spPr bwMode="auto">
            <a:xfrm flipV="1">
              <a:off x="905" y="1666"/>
              <a:ext cx="0" cy="106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6" name="Text Box 284"/>
            <p:cNvSpPr txBox="1">
              <a:spLocks noChangeArrowheads="1"/>
            </p:cNvSpPr>
            <p:nvPr/>
          </p:nvSpPr>
          <p:spPr bwMode="auto">
            <a:xfrm>
              <a:off x="809" y="2722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9847" name="Text Box 285"/>
            <p:cNvSpPr txBox="1">
              <a:spLocks noChangeArrowheads="1"/>
            </p:cNvSpPr>
            <p:nvPr/>
          </p:nvSpPr>
          <p:spPr bwMode="auto">
            <a:xfrm>
              <a:off x="617" y="1570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9848" name="Group 286"/>
            <p:cNvGrpSpPr>
              <a:grpSpLocks/>
            </p:cNvGrpSpPr>
            <p:nvPr/>
          </p:nvGrpSpPr>
          <p:grpSpPr bwMode="auto">
            <a:xfrm>
              <a:off x="793" y="2478"/>
              <a:ext cx="181" cy="284"/>
              <a:chOff x="3198" y="2198"/>
              <a:chExt cx="181" cy="284"/>
            </a:xfrm>
          </p:grpSpPr>
          <p:grpSp>
            <p:nvGrpSpPr>
              <p:cNvPr id="29849" name="Group 287"/>
              <p:cNvGrpSpPr>
                <a:grpSpLocks/>
              </p:cNvGrpSpPr>
              <p:nvPr/>
            </p:nvGrpSpPr>
            <p:grpSpPr bwMode="auto">
              <a:xfrm>
                <a:off x="3238" y="2294"/>
                <a:ext cx="129" cy="126"/>
                <a:chOff x="2911" y="2943"/>
                <a:chExt cx="537" cy="571"/>
              </a:xfrm>
            </p:grpSpPr>
            <p:sp>
              <p:nvSpPr>
                <p:cNvPr id="29901" name="Freeform 288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902" name="Group 289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29903" name="Freeform 290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9904" name="Group 291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29905" name="Freeform 292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06" name="Freeform 293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07" name="Freeform 294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08" name="Freeform 295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09" name="Freeform 296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10" name="Freeform 297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850" name="Group 298"/>
              <p:cNvGrpSpPr>
                <a:grpSpLocks/>
              </p:cNvGrpSpPr>
              <p:nvPr/>
            </p:nvGrpSpPr>
            <p:grpSpPr bwMode="auto">
              <a:xfrm>
                <a:off x="3230" y="2198"/>
                <a:ext cx="144" cy="157"/>
                <a:chOff x="2876" y="2504"/>
                <a:chExt cx="599" cy="716"/>
              </a:xfrm>
            </p:grpSpPr>
            <p:sp>
              <p:nvSpPr>
                <p:cNvPr id="29870" name="Freeform 299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871" name="Group 300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29883" name="Group 301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29899" name="Freeform 302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00" name="Freeform 303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9884" name="Group 304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29892" name="Freeform 305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893" name="Group 30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29894" name="Freeform 30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5" name="Freeform 30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6" name="Freeform 30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7" name="Freeform 3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8" name="Freeform 31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9885" name="Group 312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29886" name="Freeform 313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887" name="Group 31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29888" name="Freeform 3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89" name="Freeform 3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0" name="Freeform 3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1" name="Freeform 3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29872" name="Group 319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29876" name="Freeform 320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77" name="Freeform 321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78" name="Freeform 322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9879" name="Group 323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29880" name="Freeform 324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881" name="Oval 3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29882" name="Freeform 326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9873" name="Group 327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29874" name="Freeform 328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75" name="Freeform 329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9851" name="Freeform 330"/>
              <p:cNvSpPr>
                <a:spLocks/>
              </p:cNvSpPr>
              <p:nvPr/>
            </p:nvSpPr>
            <p:spPr bwMode="auto">
              <a:xfrm>
                <a:off x="3198" y="2296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FF00"/>
              </a:solidFill>
              <a:ln w="7938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2" name="Freeform 331"/>
              <p:cNvSpPr>
                <a:spLocks/>
              </p:cNvSpPr>
              <p:nvPr/>
            </p:nvSpPr>
            <p:spPr bwMode="auto">
              <a:xfrm>
                <a:off x="3295" y="2385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3" name="Freeform 332"/>
              <p:cNvSpPr>
                <a:spLocks/>
              </p:cNvSpPr>
              <p:nvPr/>
            </p:nvSpPr>
            <p:spPr bwMode="auto">
              <a:xfrm>
                <a:off x="3237" y="2318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4" name="Freeform 333"/>
              <p:cNvSpPr>
                <a:spLocks/>
              </p:cNvSpPr>
              <p:nvPr/>
            </p:nvSpPr>
            <p:spPr bwMode="auto">
              <a:xfrm>
                <a:off x="3241" y="2354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5" name="Freeform 334"/>
              <p:cNvSpPr>
                <a:spLocks/>
              </p:cNvSpPr>
              <p:nvPr/>
            </p:nvSpPr>
            <p:spPr bwMode="auto">
              <a:xfrm>
                <a:off x="3202" y="2385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6" name="Freeform 335"/>
              <p:cNvSpPr>
                <a:spLocks/>
              </p:cNvSpPr>
              <p:nvPr/>
            </p:nvSpPr>
            <p:spPr bwMode="auto">
              <a:xfrm>
                <a:off x="3203" y="2385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9857" name="Group 336"/>
              <p:cNvGrpSpPr>
                <a:grpSpLocks/>
              </p:cNvGrpSpPr>
              <p:nvPr/>
            </p:nvGrpSpPr>
            <p:grpSpPr bwMode="auto">
              <a:xfrm>
                <a:off x="3227" y="2418"/>
                <a:ext cx="152" cy="64"/>
                <a:chOff x="2863" y="3504"/>
                <a:chExt cx="634" cy="292"/>
              </a:xfrm>
            </p:grpSpPr>
            <p:sp>
              <p:nvSpPr>
                <p:cNvPr id="29861" name="Freeform 337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2" name="Freeform 338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3" name="Freeform 339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4" name="Freeform 340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5" name="Freeform 341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6" name="Freeform 342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7" name="Freeform 343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8" name="Freeform 344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9" name="Freeform 345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9858" name="Freeform 346"/>
              <p:cNvSpPr>
                <a:spLocks/>
              </p:cNvSpPr>
              <p:nvPr/>
            </p:nvSpPr>
            <p:spPr bwMode="auto">
              <a:xfrm>
                <a:off x="3216" y="2399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9" name="Freeform 347"/>
              <p:cNvSpPr>
                <a:spLocks/>
              </p:cNvSpPr>
              <p:nvPr/>
            </p:nvSpPr>
            <p:spPr bwMode="auto">
              <a:xfrm>
                <a:off x="3237" y="2316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0" name="Freeform 348"/>
              <p:cNvSpPr>
                <a:spLocks/>
              </p:cNvSpPr>
              <p:nvPr/>
            </p:nvSpPr>
            <p:spPr bwMode="auto">
              <a:xfrm>
                <a:off x="3243" y="2363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96637" name="Line 349"/>
          <p:cNvSpPr>
            <a:spLocks noChangeShapeType="1"/>
          </p:cNvSpPr>
          <p:nvPr/>
        </p:nvSpPr>
        <p:spPr bwMode="auto">
          <a:xfrm rot="5400000" flipV="1">
            <a:off x="6618288" y="3770064"/>
            <a:ext cx="1066800" cy="1066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66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63247"/>
              </p:ext>
            </p:extLst>
          </p:nvPr>
        </p:nvGraphicFramePr>
        <p:xfrm>
          <a:off x="6807200" y="4171702"/>
          <a:ext cx="290513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1" name="公式" r:id="rId9" imgW="0" imgH="28672" progId="Equation.3">
                  <p:embed/>
                </p:oleObj>
              </mc:Choice>
              <mc:Fallback>
                <p:oleObj name="公式" r:id="rId9" imgW="0" imgH="2867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7200" y="4171702"/>
                        <a:ext cx="290513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6774" name="Group 351"/>
          <p:cNvGrpSpPr>
            <a:grpSpLocks/>
          </p:cNvGrpSpPr>
          <p:nvPr/>
        </p:nvGrpSpPr>
        <p:grpSpPr bwMode="auto">
          <a:xfrm>
            <a:off x="6161088" y="3622427"/>
            <a:ext cx="990600" cy="157162"/>
            <a:chOff x="3648" y="1101"/>
            <a:chExt cx="624" cy="99"/>
          </a:xfrm>
        </p:grpSpPr>
        <p:sp>
          <p:nvSpPr>
            <p:cNvPr id="29836" name="Line 352"/>
            <p:cNvSpPr>
              <a:spLocks noChangeShapeType="1"/>
            </p:cNvSpPr>
            <p:nvPr/>
          </p:nvSpPr>
          <p:spPr bwMode="auto">
            <a:xfrm>
              <a:off x="3648" y="1200"/>
              <a:ext cx="57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7" name="Line 353"/>
            <p:cNvSpPr>
              <a:spLocks noChangeShapeType="1"/>
            </p:cNvSpPr>
            <p:nvPr/>
          </p:nvSpPr>
          <p:spPr bwMode="auto">
            <a:xfrm flipV="1">
              <a:off x="4032" y="1104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8" name="Line 354"/>
            <p:cNvSpPr>
              <a:spLocks noChangeShapeType="1"/>
            </p:cNvSpPr>
            <p:nvPr/>
          </p:nvSpPr>
          <p:spPr bwMode="auto">
            <a:xfrm flipV="1">
              <a:off x="3648" y="1104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9" name="Line 355"/>
            <p:cNvSpPr>
              <a:spLocks noChangeShapeType="1"/>
            </p:cNvSpPr>
            <p:nvPr/>
          </p:nvSpPr>
          <p:spPr bwMode="auto">
            <a:xfrm flipV="1">
              <a:off x="3744" y="1104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0" name="Line 356"/>
            <p:cNvSpPr>
              <a:spLocks noChangeShapeType="1"/>
            </p:cNvSpPr>
            <p:nvPr/>
          </p:nvSpPr>
          <p:spPr bwMode="auto">
            <a:xfrm flipV="1">
              <a:off x="3840" y="1104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1" name="Line 357"/>
            <p:cNvSpPr>
              <a:spLocks noChangeShapeType="1"/>
            </p:cNvSpPr>
            <p:nvPr/>
          </p:nvSpPr>
          <p:spPr bwMode="auto">
            <a:xfrm flipV="1">
              <a:off x="4128" y="1101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2" name="Line 358"/>
            <p:cNvSpPr>
              <a:spLocks noChangeShapeType="1"/>
            </p:cNvSpPr>
            <p:nvPr/>
          </p:nvSpPr>
          <p:spPr bwMode="auto">
            <a:xfrm flipV="1">
              <a:off x="3936" y="1104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6776" name="Group 364"/>
          <p:cNvGrpSpPr>
            <a:grpSpLocks/>
          </p:cNvGrpSpPr>
          <p:nvPr/>
        </p:nvGrpSpPr>
        <p:grpSpPr bwMode="auto">
          <a:xfrm>
            <a:off x="5551488" y="5328989"/>
            <a:ext cx="2133600" cy="533400"/>
            <a:chOff x="480" y="3744"/>
            <a:chExt cx="1344" cy="336"/>
          </a:xfrm>
        </p:grpSpPr>
        <p:sp>
          <p:nvSpPr>
            <p:cNvPr id="29827" name="Line 365"/>
            <p:cNvSpPr>
              <a:spLocks noChangeShapeType="1"/>
            </p:cNvSpPr>
            <p:nvPr/>
          </p:nvSpPr>
          <p:spPr bwMode="auto">
            <a:xfrm>
              <a:off x="480" y="3744"/>
              <a:ext cx="0" cy="336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28" name="Line 366"/>
            <p:cNvSpPr>
              <a:spLocks noChangeShapeType="1"/>
            </p:cNvSpPr>
            <p:nvPr/>
          </p:nvSpPr>
          <p:spPr bwMode="auto">
            <a:xfrm>
              <a:off x="1824" y="3744"/>
              <a:ext cx="0" cy="336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9829" name="Object 10"/>
            <p:cNvGraphicFramePr>
              <a:graphicFrameLocks noChangeAspect="1"/>
            </p:cNvGraphicFramePr>
            <p:nvPr/>
          </p:nvGraphicFramePr>
          <p:xfrm>
            <a:off x="912" y="3744"/>
            <a:ext cx="520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72" name="公式" r:id="rId11" imgW="147751" imgH="52485" progId="Equation.3">
                    <p:embed/>
                  </p:oleObj>
                </mc:Choice>
                <mc:Fallback>
                  <p:oleObj name="公式" r:id="rId11" imgW="147751" imgH="52485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3744"/>
                          <a:ext cx="520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830" name="Line 368"/>
            <p:cNvSpPr>
              <a:spLocks noChangeShapeType="1"/>
            </p:cNvSpPr>
            <p:nvPr/>
          </p:nvSpPr>
          <p:spPr bwMode="auto">
            <a:xfrm>
              <a:off x="1488" y="3936"/>
              <a:ext cx="336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1" name="Line 369"/>
            <p:cNvSpPr>
              <a:spLocks noChangeShapeType="1"/>
            </p:cNvSpPr>
            <p:nvPr/>
          </p:nvSpPr>
          <p:spPr bwMode="auto">
            <a:xfrm flipH="1">
              <a:off x="480" y="3936"/>
              <a:ext cx="336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6777" name="Group 370"/>
          <p:cNvGrpSpPr>
            <a:grpSpLocks/>
          </p:cNvGrpSpPr>
          <p:nvPr/>
        </p:nvGrpSpPr>
        <p:grpSpPr bwMode="auto">
          <a:xfrm>
            <a:off x="7075488" y="3054102"/>
            <a:ext cx="1600200" cy="2371725"/>
            <a:chOff x="4704" y="2480"/>
            <a:chExt cx="1008" cy="1494"/>
          </a:xfrm>
        </p:grpSpPr>
        <p:grpSp>
          <p:nvGrpSpPr>
            <p:cNvPr id="29807" name="Group 371"/>
            <p:cNvGrpSpPr>
              <a:grpSpLocks/>
            </p:cNvGrpSpPr>
            <p:nvPr/>
          </p:nvGrpSpPr>
          <p:grpSpPr bwMode="auto">
            <a:xfrm>
              <a:off x="4704" y="2480"/>
              <a:ext cx="1008" cy="1494"/>
              <a:chOff x="3600" y="368"/>
              <a:chExt cx="1008" cy="1494"/>
            </a:xfrm>
          </p:grpSpPr>
          <p:sp>
            <p:nvSpPr>
              <p:cNvPr id="29822" name="Text Box 372"/>
              <p:cNvSpPr txBox="1">
                <a:spLocks noChangeArrowheads="1"/>
              </p:cNvSpPr>
              <p:nvPr/>
            </p:nvSpPr>
            <p:spPr bwMode="auto">
              <a:xfrm>
                <a:off x="3936" y="157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</a:p>
            </p:txBody>
          </p:sp>
          <p:sp>
            <p:nvSpPr>
              <p:cNvPr id="29823" name="Text Box 373"/>
              <p:cNvSpPr txBox="1">
                <a:spLocks noChangeArrowheads="1"/>
              </p:cNvSpPr>
              <p:nvPr/>
            </p:nvSpPr>
            <p:spPr bwMode="auto">
              <a:xfrm>
                <a:off x="3648" y="368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</a:p>
            </p:txBody>
          </p:sp>
          <p:sp>
            <p:nvSpPr>
              <p:cNvPr id="29824" name="Line 374"/>
              <p:cNvSpPr>
                <a:spLocks noChangeShapeType="1"/>
              </p:cNvSpPr>
              <p:nvPr/>
            </p:nvSpPr>
            <p:spPr bwMode="auto">
              <a:xfrm flipH="1">
                <a:off x="3600" y="1488"/>
                <a:ext cx="384" cy="3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25" name="Line 375"/>
              <p:cNvSpPr>
                <a:spLocks noChangeShapeType="1"/>
              </p:cNvSpPr>
              <p:nvPr/>
            </p:nvSpPr>
            <p:spPr bwMode="auto">
              <a:xfrm flipV="1">
                <a:off x="3984" y="432"/>
                <a:ext cx="0" cy="106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26" name="Line 376"/>
              <p:cNvSpPr>
                <a:spLocks noChangeShapeType="1"/>
              </p:cNvSpPr>
              <p:nvPr/>
            </p:nvSpPr>
            <p:spPr bwMode="auto">
              <a:xfrm>
                <a:off x="3984" y="1488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9808" name="Group 377"/>
            <p:cNvGrpSpPr>
              <a:grpSpLocks/>
            </p:cNvGrpSpPr>
            <p:nvPr/>
          </p:nvGrpSpPr>
          <p:grpSpPr bwMode="auto">
            <a:xfrm>
              <a:off x="5088" y="2739"/>
              <a:ext cx="586" cy="336"/>
              <a:chOff x="3792" y="2352"/>
              <a:chExt cx="586" cy="336"/>
            </a:xfrm>
          </p:grpSpPr>
          <p:sp>
            <p:nvSpPr>
              <p:cNvPr id="29818" name="Line 378"/>
              <p:cNvSpPr>
                <a:spLocks noChangeShapeType="1"/>
              </p:cNvSpPr>
              <p:nvPr/>
            </p:nvSpPr>
            <p:spPr bwMode="auto">
              <a:xfrm>
                <a:off x="3792" y="2688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9819" name="Group 379"/>
              <p:cNvGrpSpPr>
                <a:grpSpLocks/>
              </p:cNvGrpSpPr>
              <p:nvPr/>
            </p:nvGrpSpPr>
            <p:grpSpPr bwMode="auto">
              <a:xfrm>
                <a:off x="4128" y="2352"/>
                <a:ext cx="250" cy="327"/>
                <a:chOff x="4128" y="2352"/>
                <a:chExt cx="250" cy="327"/>
              </a:xfrm>
            </p:grpSpPr>
            <p:sp>
              <p:nvSpPr>
                <p:cNvPr id="29820" name="Text Box 380"/>
                <p:cNvSpPr txBox="1">
                  <a:spLocks noChangeArrowheads="1"/>
                </p:cNvSpPr>
                <p:nvPr/>
              </p:nvSpPr>
              <p:spPr bwMode="auto">
                <a:xfrm>
                  <a:off x="4128" y="2352"/>
                  <a:ext cx="24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 i="1">
                      <a:solidFill>
                        <a:srgbClr val="66FFFF"/>
                      </a:solidFill>
                      <a:latin typeface="Times New Roman" panose="02020603050405020304" pitchFamily="18" charset="0"/>
                    </a:rPr>
                    <a:t>u</a:t>
                  </a:r>
                  <a:endParaRPr kumimoji="1" lang="en-US" altLang="zh-CN" sz="2400">
                    <a:solidFill>
                      <a:srgbClr val="66FFFF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21" name="Line 381"/>
                <p:cNvSpPr>
                  <a:spLocks noChangeShapeType="1"/>
                </p:cNvSpPr>
                <p:nvPr/>
              </p:nvSpPr>
              <p:spPr bwMode="auto">
                <a:xfrm>
                  <a:off x="4138" y="240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66FF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809" name="Group 382"/>
            <p:cNvGrpSpPr>
              <a:grpSpLocks/>
            </p:cNvGrpSpPr>
            <p:nvPr/>
          </p:nvGrpSpPr>
          <p:grpSpPr bwMode="auto">
            <a:xfrm>
              <a:off x="4848" y="2496"/>
              <a:ext cx="720" cy="432"/>
              <a:chOff x="1488" y="480"/>
              <a:chExt cx="720" cy="432"/>
            </a:xfrm>
          </p:grpSpPr>
          <p:sp>
            <p:nvSpPr>
              <p:cNvPr id="29810" name="Line 383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1" name="Line 384"/>
              <p:cNvSpPr>
                <a:spLocks noChangeShapeType="1"/>
              </p:cNvSpPr>
              <p:nvPr/>
            </p:nvSpPr>
            <p:spPr bwMode="auto">
              <a:xfrm flipV="1">
                <a:off x="1872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2" name="Line 385"/>
              <p:cNvSpPr>
                <a:spLocks noChangeShapeType="1"/>
              </p:cNvSpPr>
              <p:nvPr/>
            </p:nvSpPr>
            <p:spPr bwMode="auto">
              <a:xfrm flipV="1">
                <a:off x="148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3" name="Line 386"/>
              <p:cNvSpPr>
                <a:spLocks noChangeShapeType="1"/>
              </p:cNvSpPr>
              <p:nvPr/>
            </p:nvSpPr>
            <p:spPr bwMode="auto">
              <a:xfrm flipV="1">
                <a:off x="1584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4" name="Line 387"/>
              <p:cNvSpPr>
                <a:spLocks noChangeShapeType="1"/>
              </p:cNvSpPr>
              <p:nvPr/>
            </p:nvSpPr>
            <p:spPr bwMode="auto">
              <a:xfrm flipV="1">
                <a:off x="1680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5" name="Line 388"/>
              <p:cNvSpPr>
                <a:spLocks noChangeShapeType="1"/>
              </p:cNvSpPr>
              <p:nvPr/>
            </p:nvSpPr>
            <p:spPr bwMode="auto">
              <a:xfrm flipV="1">
                <a:off x="196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6" name="Line 389"/>
              <p:cNvSpPr>
                <a:spLocks noChangeShapeType="1"/>
              </p:cNvSpPr>
              <p:nvPr/>
            </p:nvSpPr>
            <p:spPr bwMode="auto">
              <a:xfrm flipV="1">
                <a:off x="1776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7" name="Text Box 390"/>
              <p:cNvSpPr txBox="1">
                <a:spLocks noChangeArrowheads="1"/>
              </p:cNvSpPr>
              <p:nvPr/>
            </p:nvSpPr>
            <p:spPr bwMode="auto">
              <a:xfrm>
                <a:off x="1893" y="480"/>
                <a:ext cx="3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00CC00"/>
                    </a:solidFill>
                    <a:latin typeface="Times New Roman" panose="02020603050405020304" pitchFamily="18" charset="0"/>
                  </a:rPr>
                  <a:t>M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96782" name="Group 391"/>
          <p:cNvGrpSpPr>
            <a:grpSpLocks/>
          </p:cNvGrpSpPr>
          <p:nvPr/>
        </p:nvGrpSpPr>
        <p:grpSpPr bwMode="auto">
          <a:xfrm>
            <a:off x="6019800" y="3054102"/>
            <a:ext cx="1828800" cy="2371725"/>
            <a:chOff x="2928" y="320"/>
            <a:chExt cx="1152" cy="1494"/>
          </a:xfrm>
        </p:grpSpPr>
        <p:grpSp>
          <p:nvGrpSpPr>
            <p:cNvPr id="29793" name="Group 392"/>
            <p:cNvGrpSpPr>
              <a:grpSpLocks/>
            </p:cNvGrpSpPr>
            <p:nvPr/>
          </p:nvGrpSpPr>
          <p:grpSpPr bwMode="auto">
            <a:xfrm>
              <a:off x="3024" y="336"/>
              <a:ext cx="720" cy="432"/>
              <a:chOff x="1488" y="480"/>
              <a:chExt cx="720" cy="432"/>
            </a:xfrm>
          </p:grpSpPr>
          <p:sp>
            <p:nvSpPr>
              <p:cNvPr id="29799" name="Line 393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0" name="Line 394"/>
              <p:cNvSpPr>
                <a:spLocks noChangeShapeType="1"/>
              </p:cNvSpPr>
              <p:nvPr/>
            </p:nvSpPr>
            <p:spPr bwMode="auto">
              <a:xfrm flipV="1">
                <a:off x="1872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1" name="Line 395"/>
              <p:cNvSpPr>
                <a:spLocks noChangeShapeType="1"/>
              </p:cNvSpPr>
              <p:nvPr/>
            </p:nvSpPr>
            <p:spPr bwMode="auto">
              <a:xfrm flipV="1">
                <a:off x="148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2" name="Line 396"/>
              <p:cNvSpPr>
                <a:spLocks noChangeShapeType="1"/>
              </p:cNvSpPr>
              <p:nvPr/>
            </p:nvSpPr>
            <p:spPr bwMode="auto">
              <a:xfrm flipV="1">
                <a:off x="1584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3" name="Line 397"/>
              <p:cNvSpPr>
                <a:spLocks noChangeShapeType="1"/>
              </p:cNvSpPr>
              <p:nvPr/>
            </p:nvSpPr>
            <p:spPr bwMode="auto">
              <a:xfrm flipV="1">
                <a:off x="1680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4" name="Line 398"/>
              <p:cNvSpPr>
                <a:spLocks noChangeShapeType="1"/>
              </p:cNvSpPr>
              <p:nvPr/>
            </p:nvSpPr>
            <p:spPr bwMode="auto">
              <a:xfrm flipV="1">
                <a:off x="196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5" name="Line 399"/>
              <p:cNvSpPr>
                <a:spLocks noChangeShapeType="1"/>
              </p:cNvSpPr>
              <p:nvPr/>
            </p:nvSpPr>
            <p:spPr bwMode="auto">
              <a:xfrm flipV="1">
                <a:off x="1776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6" name="Text Box 400"/>
              <p:cNvSpPr txBox="1">
                <a:spLocks noChangeArrowheads="1"/>
              </p:cNvSpPr>
              <p:nvPr/>
            </p:nvSpPr>
            <p:spPr bwMode="auto">
              <a:xfrm>
                <a:off x="1893" y="480"/>
                <a:ext cx="3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00CC00"/>
                    </a:solidFill>
                    <a:latin typeface="Times New Roman" panose="02020603050405020304" pitchFamily="18" charset="0"/>
                  </a:rPr>
                  <a:t>M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794" name="Text Box 401"/>
            <p:cNvSpPr txBox="1">
              <a:spLocks noChangeArrowheads="1"/>
            </p:cNvSpPr>
            <p:nvPr/>
          </p:nvSpPr>
          <p:spPr bwMode="auto">
            <a:xfrm>
              <a:off x="3264" y="152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O'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9795" name="Text Box 402"/>
            <p:cNvSpPr txBox="1">
              <a:spLocks noChangeArrowheads="1"/>
            </p:cNvSpPr>
            <p:nvPr/>
          </p:nvSpPr>
          <p:spPr bwMode="auto">
            <a:xfrm>
              <a:off x="2976" y="320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S'</a:t>
              </a:r>
            </a:p>
          </p:txBody>
        </p:sp>
        <p:sp>
          <p:nvSpPr>
            <p:cNvPr id="29796" name="Line 403"/>
            <p:cNvSpPr>
              <a:spLocks noChangeShapeType="1"/>
            </p:cNvSpPr>
            <p:nvPr/>
          </p:nvSpPr>
          <p:spPr bwMode="auto">
            <a:xfrm flipH="1">
              <a:off x="2928" y="1440"/>
              <a:ext cx="384" cy="34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7" name="Line 404"/>
            <p:cNvSpPr>
              <a:spLocks noChangeShapeType="1"/>
            </p:cNvSpPr>
            <p:nvPr/>
          </p:nvSpPr>
          <p:spPr bwMode="auto">
            <a:xfrm flipV="1">
              <a:off x="3312" y="384"/>
              <a:ext cx="0" cy="106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8" name="Line 405"/>
            <p:cNvSpPr>
              <a:spLocks noChangeShapeType="1"/>
            </p:cNvSpPr>
            <p:nvPr/>
          </p:nvSpPr>
          <p:spPr bwMode="auto">
            <a:xfrm>
              <a:off x="3312" y="1440"/>
              <a:ext cx="76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6784" name="Group 406"/>
          <p:cNvGrpSpPr>
            <a:grpSpLocks/>
          </p:cNvGrpSpPr>
          <p:nvPr/>
        </p:nvGrpSpPr>
        <p:grpSpPr bwMode="auto">
          <a:xfrm>
            <a:off x="4938713" y="2996952"/>
            <a:ext cx="3657600" cy="2376487"/>
            <a:chOff x="-250" y="2008"/>
            <a:chExt cx="2304" cy="1497"/>
          </a:xfrm>
        </p:grpSpPr>
        <p:grpSp>
          <p:nvGrpSpPr>
            <p:cNvPr id="29723" name="Group 407"/>
            <p:cNvGrpSpPr>
              <a:grpSpLocks/>
            </p:cNvGrpSpPr>
            <p:nvPr/>
          </p:nvGrpSpPr>
          <p:grpSpPr bwMode="auto">
            <a:xfrm>
              <a:off x="-250" y="2008"/>
              <a:ext cx="2304" cy="1497"/>
              <a:chOff x="2928" y="2352"/>
              <a:chExt cx="2304" cy="1497"/>
            </a:xfrm>
          </p:grpSpPr>
          <p:sp>
            <p:nvSpPr>
              <p:cNvPr id="29788" name="Line 408"/>
              <p:cNvSpPr>
                <a:spLocks noChangeShapeType="1"/>
              </p:cNvSpPr>
              <p:nvPr/>
            </p:nvSpPr>
            <p:spPr bwMode="auto">
              <a:xfrm>
                <a:off x="3312" y="3513"/>
                <a:ext cx="1920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89" name="Line 409"/>
              <p:cNvSpPr>
                <a:spLocks noChangeShapeType="1"/>
              </p:cNvSpPr>
              <p:nvPr/>
            </p:nvSpPr>
            <p:spPr bwMode="auto">
              <a:xfrm flipH="1">
                <a:off x="2928" y="3504"/>
                <a:ext cx="384" cy="34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90" name="Line 410"/>
              <p:cNvSpPr>
                <a:spLocks noChangeShapeType="1"/>
              </p:cNvSpPr>
              <p:nvPr/>
            </p:nvSpPr>
            <p:spPr bwMode="auto">
              <a:xfrm flipV="1">
                <a:off x="3312" y="2448"/>
                <a:ext cx="0" cy="106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91" name="Text Box 411"/>
              <p:cNvSpPr txBox="1">
                <a:spLocks noChangeArrowheads="1"/>
              </p:cNvSpPr>
              <p:nvPr/>
            </p:nvSpPr>
            <p:spPr bwMode="auto">
              <a:xfrm>
                <a:off x="3216" y="3504"/>
                <a:ext cx="27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O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92" name="Text Box 412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S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724" name="Line 413"/>
            <p:cNvSpPr>
              <a:spLocks noChangeShapeType="1"/>
            </p:cNvSpPr>
            <p:nvPr/>
          </p:nvSpPr>
          <p:spPr bwMode="auto">
            <a:xfrm flipV="1">
              <a:off x="134" y="2488"/>
              <a:ext cx="672" cy="67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725" name="Group 414"/>
            <p:cNvGrpSpPr>
              <a:grpSpLocks/>
            </p:cNvGrpSpPr>
            <p:nvPr/>
          </p:nvGrpSpPr>
          <p:grpSpPr bwMode="auto">
            <a:xfrm>
              <a:off x="66" y="2912"/>
              <a:ext cx="181" cy="284"/>
              <a:chOff x="3198" y="2198"/>
              <a:chExt cx="181" cy="284"/>
            </a:xfrm>
          </p:grpSpPr>
          <p:grpSp>
            <p:nvGrpSpPr>
              <p:cNvPr id="29726" name="Group 415"/>
              <p:cNvGrpSpPr>
                <a:grpSpLocks/>
              </p:cNvGrpSpPr>
              <p:nvPr/>
            </p:nvGrpSpPr>
            <p:grpSpPr bwMode="auto">
              <a:xfrm>
                <a:off x="3238" y="2294"/>
                <a:ext cx="129" cy="126"/>
                <a:chOff x="2911" y="2943"/>
                <a:chExt cx="537" cy="571"/>
              </a:xfrm>
            </p:grpSpPr>
            <p:sp>
              <p:nvSpPr>
                <p:cNvPr id="29778" name="Freeform 416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779" name="Group 417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29780" name="Freeform 418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9781" name="Group 419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29782" name="Freeform 420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83" name="Freeform 421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84" name="Freeform 422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85" name="Freeform 423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86" name="Freeform 424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87" name="Freeform 425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727" name="Group 426"/>
              <p:cNvGrpSpPr>
                <a:grpSpLocks/>
              </p:cNvGrpSpPr>
              <p:nvPr/>
            </p:nvGrpSpPr>
            <p:grpSpPr bwMode="auto">
              <a:xfrm>
                <a:off x="3230" y="2198"/>
                <a:ext cx="144" cy="157"/>
                <a:chOff x="2876" y="2504"/>
                <a:chExt cx="599" cy="716"/>
              </a:xfrm>
            </p:grpSpPr>
            <p:sp>
              <p:nvSpPr>
                <p:cNvPr id="29747" name="Freeform 427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748" name="Group 428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29760" name="Group 429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29776" name="Freeform 430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77" name="Freeform 431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9761" name="Group 432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29769" name="Freeform 433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770" name="Group 4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29771" name="Freeform 4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72" name="Freeform 43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73" name="Freeform 43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74" name="Freeform 4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75" name="Freeform 43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9762" name="Group 440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29763" name="Freeform 441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764" name="Group 4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29765" name="Freeform 44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66" name="Freeform 44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67" name="Freeform 44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68" name="Freeform 44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29749" name="Group 447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29753" name="Freeform 448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54" name="Freeform 449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55" name="Freeform 450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9756" name="Group 451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29757" name="Freeform 452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58" name="Oval 4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29759" name="Freeform 454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9750" name="Group 455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29751" name="Freeform 456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52" name="Freeform 457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9728" name="Freeform 458"/>
              <p:cNvSpPr>
                <a:spLocks/>
              </p:cNvSpPr>
              <p:nvPr/>
            </p:nvSpPr>
            <p:spPr bwMode="auto">
              <a:xfrm>
                <a:off x="3198" y="2296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FF00"/>
              </a:solidFill>
              <a:ln w="7938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9" name="Freeform 459"/>
              <p:cNvSpPr>
                <a:spLocks/>
              </p:cNvSpPr>
              <p:nvPr/>
            </p:nvSpPr>
            <p:spPr bwMode="auto">
              <a:xfrm>
                <a:off x="3295" y="2385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0" name="Freeform 460"/>
              <p:cNvSpPr>
                <a:spLocks/>
              </p:cNvSpPr>
              <p:nvPr/>
            </p:nvSpPr>
            <p:spPr bwMode="auto">
              <a:xfrm>
                <a:off x="3237" y="2318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1" name="Freeform 461"/>
              <p:cNvSpPr>
                <a:spLocks/>
              </p:cNvSpPr>
              <p:nvPr/>
            </p:nvSpPr>
            <p:spPr bwMode="auto">
              <a:xfrm>
                <a:off x="3241" y="2354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2" name="Freeform 462"/>
              <p:cNvSpPr>
                <a:spLocks/>
              </p:cNvSpPr>
              <p:nvPr/>
            </p:nvSpPr>
            <p:spPr bwMode="auto">
              <a:xfrm>
                <a:off x="3202" y="2385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3" name="Freeform 463"/>
              <p:cNvSpPr>
                <a:spLocks/>
              </p:cNvSpPr>
              <p:nvPr/>
            </p:nvSpPr>
            <p:spPr bwMode="auto">
              <a:xfrm>
                <a:off x="3203" y="2385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9734" name="Group 464"/>
              <p:cNvGrpSpPr>
                <a:grpSpLocks/>
              </p:cNvGrpSpPr>
              <p:nvPr/>
            </p:nvGrpSpPr>
            <p:grpSpPr bwMode="auto">
              <a:xfrm>
                <a:off x="3227" y="2418"/>
                <a:ext cx="152" cy="64"/>
                <a:chOff x="2863" y="3504"/>
                <a:chExt cx="634" cy="292"/>
              </a:xfrm>
            </p:grpSpPr>
            <p:sp>
              <p:nvSpPr>
                <p:cNvPr id="29738" name="Freeform 465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39" name="Freeform 466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0" name="Freeform 467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1" name="Freeform 468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2" name="Freeform 469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3" name="Freeform 470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4" name="Freeform 471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5" name="Freeform 472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6" name="Freeform 473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9735" name="Freeform 474"/>
              <p:cNvSpPr>
                <a:spLocks/>
              </p:cNvSpPr>
              <p:nvPr/>
            </p:nvSpPr>
            <p:spPr bwMode="auto">
              <a:xfrm>
                <a:off x="3216" y="2399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6" name="Freeform 475"/>
              <p:cNvSpPr>
                <a:spLocks/>
              </p:cNvSpPr>
              <p:nvPr/>
            </p:nvSpPr>
            <p:spPr bwMode="auto">
              <a:xfrm>
                <a:off x="3237" y="2316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7" name="Freeform 476"/>
              <p:cNvSpPr>
                <a:spLocks/>
              </p:cNvSpPr>
              <p:nvPr/>
            </p:nvSpPr>
            <p:spPr bwMode="auto">
              <a:xfrm>
                <a:off x="3243" y="2363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396766" name="Object 7"/>
          <p:cNvGraphicFramePr>
            <a:graphicFrameLocks noChangeAspect="1"/>
          </p:cNvGraphicFramePr>
          <p:nvPr/>
        </p:nvGraphicFramePr>
        <p:xfrm>
          <a:off x="838200" y="1223963"/>
          <a:ext cx="4445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3" name="Equation" r:id="rId13" imgW="52176" imgH="52485" progId="Equation.3">
                  <p:embed/>
                </p:oleObj>
              </mc:Choice>
              <mc:Fallback>
                <p:oleObj name="Equation" r:id="rId13" imgW="52176" imgH="5248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23963"/>
                        <a:ext cx="444500" cy="4460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71959"/>
              </p:ext>
            </p:extLst>
          </p:nvPr>
        </p:nvGraphicFramePr>
        <p:xfrm>
          <a:off x="863600" y="2117263"/>
          <a:ext cx="39846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4" name="Equation" r:id="rId15" imgW="397830" imgH="455776" progId="Equation.DSMT4">
                  <p:embed/>
                </p:oleObj>
              </mc:Choice>
              <mc:Fallback>
                <p:oleObj name="Equation" r:id="rId15" imgW="397830" imgH="45577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63600" y="2117263"/>
                        <a:ext cx="398463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" name="对象 4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498283"/>
              </p:ext>
            </p:extLst>
          </p:nvPr>
        </p:nvGraphicFramePr>
        <p:xfrm>
          <a:off x="1723064" y="1949963"/>
          <a:ext cx="1175827" cy="934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5" name="Equation" r:id="rId17" imgW="495000" imgH="393480" progId="Equation.DSMT4">
                  <p:embed/>
                </p:oleObj>
              </mc:Choice>
              <mc:Fallback>
                <p:oleObj name="Equation" r:id="rId17" imgW="495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23064" y="1949963"/>
                        <a:ext cx="1175827" cy="934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" name="对象 4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909353"/>
              </p:ext>
            </p:extLst>
          </p:nvPr>
        </p:nvGraphicFramePr>
        <p:xfrm>
          <a:off x="1727201" y="980728"/>
          <a:ext cx="144621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6" name="Equation" r:id="rId19" imgW="609480" imgH="393480" progId="Equation.DSMT4">
                  <p:embed/>
                </p:oleObj>
              </mc:Choice>
              <mc:Fallback>
                <p:oleObj name="Equation" r:id="rId19" imgW="609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27201" y="980728"/>
                        <a:ext cx="1446212" cy="93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" name="对象 4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430911"/>
              </p:ext>
            </p:extLst>
          </p:nvPr>
        </p:nvGraphicFramePr>
        <p:xfrm>
          <a:off x="2551535" y="5458605"/>
          <a:ext cx="247015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7" name="Equation" r:id="rId21" imgW="1041120" imgH="469800" progId="Equation.DSMT4">
                  <p:embed/>
                </p:oleObj>
              </mc:Choice>
              <mc:Fallback>
                <p:oleObj name="Equation" r:id="rId21" imgW="1041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51535" y="5458605"/>
                        <a:ext cx="2470150" cy="1116012"/>
                      </a:xfrm>
                      <a:prstGeom prst="rect">
                        <a:avLst/>
                      </a:prstGeom>
                      <a:ln>
                        <a:solidFill>
                          <a:srgbClr val="00FF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4" name="对象 4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97146"/>
              </p:ext>
            </p:extLst>
          </p:nvPr>
        </p:nvGraphicFramePr>
        <p:xfrm>
          <a:off x="2076354" y="4058510"/>
          <a:ext cx="2111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8" name="Equation" r:id="rId23" imgW="88560" imgH="177480" progId="Equation.DSMT4">
                  <p:embed/>
                </p:oleObj>
              </mc:Choice>
              <mc:Fallback>
                <p:oleObj name="Equation" r:id="rId23" imgW="88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076354" y="4058510"/>
                        <a:ext cx="211138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5" name="对象 4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518608"/>
              </p:ext>
            </p:extLst>
          </p:nvPr>
        </p:nvGraphicFramePr>
        <p:xfrm>
          <a:off x="5885657" y="3914393"/>
          <a:ext cx="2111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9" name="Equation" r:id="rId25" imgW="88560" imgH="177480" progId="Equation.DSMT4">
                  <p:embed/>
                </p:oleObj>
              </mc:Choice>
              <mc:Fallback>
                <p:oleObj name="Equation" r:id="rId25" imgW="88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885657" y="3914393"/>
                        <a:ext cx="211138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" name="对象 4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488110"/>
              </p:ext>
            </p:extLst>
          </p:nvPr>
        </p:nvGraphicFramePr>
        <p:xfrm>
          <a:off x="7169150" y="3914392"/>
          <a:ext cx="2111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0" name="Equation" r:id="rId26" imgW="88560" imgH="177480" progId="Equation.DSMT4">
                  <p:embed/>
                </p:oleObj>
              </mc:Choice>
              <mc:Fallback>
                <p:oleObj name="Equation" r:id="rId26" imgW="88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169150" y="3914392"/>
                        <a:ext cx="211138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4806805" y="3770064"/>
            <a:ext cx="631970" cy="1066800"/>
            <a:chOff x="4806805" y="3770064"/>
            <a:chExt cx="631970" cy="1066800"/>
          </a:xfrm>
        </p:grpSpPr>
        <p:sp>
          <p:nvSpPr>
            <p:cNvPr id="29832" name="Line 360"/>
            <p:cNvSpPr>
              <a:spLocks noChangeShapeType="1"/>
            </p:cNvSpPr>
            <p:nvPr/>
          </p:nvSpPr>
          <p:spPr bwMode="auto">
            <a:xfrm>
              <a:off x="4981575" y="4836864"/>
              <a:ext cx="457200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3" name="Line 361"/>
            <p:cNvSpPr>
              <a:spLocks noChangeShapeType="1"/>
            </p:cNvSpPr>
            <p:nvPr/>
          </p:nvSpPr>
          <p:spPr bwMode="auto">
            <a:xfrm flipV="1">
              <a:off x="4981575" y="3770064"/>
              <a:ext cx="457200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4" name="Line 362"/>
            <p:cNvSpPr>
              <a:spLocks noChangeShapeType="1"/>
            </p:cNvSpPr>
            <p:nvPr/>
          </p:nvSpPr>
          <p:spPr bwMode="auto">
            <a:xfrm>
              <a:off x="5210175" y="3770064"/>
              <a:ext cx="0" cy="106680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87" name="对象 4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5751346"/>
                </p:ext>
              </p:extLst>
            </p:nvPr>
          </p:nvGraphicFramePr>
          <p:xfrm>
            <a:off x="4806805" y="4050231"/>
            <a:ext cx="301625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81" name="Equation" r:id="rId27" imgW="126720" imgH="177480" progId="Equation.DSMT4">
                    <p:embed/>
                  </p:oleObj>
                </mc:Choice>
                <mc:Fallback>
                  <p:oleObj name="Equation" r:id="rId27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4806805" y="4050231"/>
                          <a:ext cx="301625" cy="422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6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6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6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39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39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39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39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9" dur="500"/>
                                        <p:tgtEl>
                                          <p:spTgt spid="396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39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441" grpId="0" animBg="1"/>
      <p:bldP spid="396442" grpId="0" animBg="1"/>
      <p:bldP spid="396443" grpId="0" animBg="1"/>
      <p:bldP spid="396551" grpId="0" animBg="1"/>
      <p:bldP spid="3966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894693"/>
              </p:ext>
            </p:extLst>
          </p:nvPr>
        </p:nvGraphicFramePr>
        <p:xfrm>
          <a:off x="3303688" y="889056"/>
          <a:ext cx="1436910" cy="55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3" name="Equation" r:id="rId3" imgW="672840" imgH="215640" progId="Equation.DSMT4">
                  <p:embed/>
                </p:oleObj>
              </mc:Choice>
              <mc:Fallback>
                <p:oleObj name="Equation" r:id="rId3" imgW="672840" imgH="215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688" y="889056"/>
                        <a:ext cx="1436910" cy="55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17" name="AutoShape 5"/>
          <p:cNvSpPr>
            <a:spLocks noChangeArrowheads="1"/>
          </p:cNvSpPr>
          <p:nvPr/>
        </p:nvSpPr>
        <p:spPr bwMode="auto">
          <a:xfrm>
            <a:off x="3209925" y="612775"/>
            <a:ext cx="1984375" cy="360363"/>
          </a:xfrm>
          <a:prstGeom prst="rightArrow">
            <a:avLst>
              <a:gd name="adj1" fmla="val 31370"/>
              <a:gd name="adj2" fmla="val 99731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7319" name="AutoShape 7"/>
          <p:cNvSpPr>
            <a:spLocks noChangeArrowheads="1"/>
          </p:cNvSpPr>
          <p:nvPr/>
        </p:nvSpPr>
        <p:spPr bwMode="auto">
          <a:xfrm rot="5320317">
            <a:off x="6569075" y="1268413"/>
            <a:ext cx="744537" cy="312738"/>
          </a:xfrm>
          <a:prstGeom prst="rightArrow">
            <a:avLst>
              <a:gd name="adj1" fmla="val 41815"/>
              <a:gd name="adj2" fmla="val 101896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97320" name="Object 6"/>
          <p:cNvGraphicFramePr>
            <a:graphicFrameLocks noChangeAspect="1"/>
          </p:cNvGraphicFramePr>
          <p:nvPr/>
        </p:nvGraphicFramePr>
        <p:xfrm>
          <a:off x="995363" y="1052513"/>
          <a:ext cx="3365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4" name="公式" r:id="rId5" imgW="33159" imgH="52485" progId="Equation.3">
                  <p:embed/>
                </p:oleObj>
              </mc:Choice>
              <mc:Fallback>
                <p:oleObj name="公式" r:id="rId5" imgW="33159" imgH="5248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1052513"/>
                        <a:ext cx="33655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1" name="Object 7"/>
          <p:cNvGraphicFramePr>
            <a:graphicFrameLocks noChangeAspect="1"/>
          </p:cNvGraphicFramePr>
          <p:nvPr/>
        </p:nvGraphicFramePr>
        <p:xfrm>
          <a:off x="1217613" y="1128713"/>
          <a:ext cx="5746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5" name="公式" r:id="rId7" imgW="9753" imgH="0" progId="Equation.3">
                  <p:embed/>
                </p:oleObj>
              </mc:Choice>
              <mc:Fallback>
                <p:oleObj name="公式" r:id="rId7" imgW="9753" imgH="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1128713"/>
                        <a:ext cx="5746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22" name="Text Box 10"/>
          <p:cNvSpPr txBox="1">
            <a:spLocks noChangeArrowheads="1"/>
          </p:cNvSpPr>
          <p:nvPr/>
        </p:nvSpPr>
        <p:spPr bwMode="auto">
          <a:xfrm>
            <a:off x="1260476" y="882650"/>
            <a:ext cx="4889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4800" b="1" dirty="0">
                <a:solidFill>
                  <a:srgbClr val="66FF33"/>
                </a:solidFill>
                <a:latin typeface="Times New Roman" panose="02020603050405020304" pitchFamily="18" charset="0"/>
              </a:rPr>
              <a:t>?</a:t>
            </a:r>
            <a:endParaRPr kumimoji="1" lang="en-US" altLang="zh-CN" sz="2400" dirty="0">
              <a:solidFill>
                <a:srgbClr val="66FF33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97323" name="Object 8"/>
          <p:cNvGraphicFramePr>
            <a:graphicFrameLocks noChangeAspect="1"/>
          </p:cNvGraphicFramePr>
          <p:nvPr/>
        </p:nvGraphicFramePr>
        <p:xfrm>
          <a:off x="1787525" y="1054100"/>
          <a:ext cx="40798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6" name="公式" r:id="rId9" imgW="61929" imgH="52485" progId="Equation.3">
                  <p:embed/>
                </p:oleObj>
              </mc:Choice>
              <mc:Fallback>
                <p:oleObj name="公式" r:id="rId9" imgW="61929" imgH="5248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25" y="1054100"/>
                        <a:ext cx="407988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023012"/>
              </p:ext>
            </p:extLst>
          </p:nvPr>
        </p:nvGraphicFramePr>
        <p:xfrm>
          <a:off x="4527508" y="1483586"/>
          <a:ext cx="1079637" cy="561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7" name="Equation" r:id="rId11" imgW="520560" imgH="215640" progId="Equation.DSMT4">
                  <p:embed/>
                </p:oleObj>
              </mc:Choice>
              <mc:Fallback>
                <p:oleObj name="Equation" r:id="rId11" imgW="520560" imgH="2156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508" y="1483586"/>
                        <a:ext cx="1079637" cy="561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794888"/>
              </p:ext>
            </p:extLst>
          </p:nvPr>
        </p:nvGraphicFramePr>
        <p:xfrm>
          <a:off x="5071851" y="2275152"/>
          <a:ext cx="891821" cy="449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8" name="Equation" r:id="rId13" imgW="419040" imgH="177480" progId="Equation.DSMT4">
                  <p:embed/>
                </p:oleObj>
              </mc:Choice>
              <mc:Fallback>
                <p:oleObj name="Equation" r:id="rId13" imgW="419040" imgH="1774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1851" y="2275152"/>
                        <a:ext cx="891821" cy="449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22189"/>
              </p:ext>
            </p:extLst>
          </p:nvPr>
        </p:nvGraphicFramePr>
        <p:xfrm>
          <a:off x="4020132" y="2233958"/>
          <a:ext cx="997955" cy="587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9" name="Equation" r:id="rId15" imgW="507960" imgH="228600" progId="Equation.DSMT4">
                  <p:embed/>
                </p:oleObj>
              </mc:Choice>
              <mc:Fallback>
                <p:oleObj name="Equation" r:id="rId15" imgW="50796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0132" y="2233958"/>
                        <a:ext cx="997955" cy="5870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28" name="AutoShape 16"/>
          <p:cNvSpPr>
            <a:spLocks noChangeArrowheads="1"/>
          </p:cNvSpPr>
          <p:nvPr/>
        </p:nvSpPr>
        <p:spPr bwMode="auto">
          <a:xfrm rot="10800000">
            <a:off x="3503613" y="1892300"/>
            <a:ext cx="2416175" cy="360363"/>
          </a:xfrm>
          <a:prstGeom prst="rightArrow">
            <a:avLst>
              <a:gd name="adj1" fmla="val 31370"/>
              <a:gd name="adj2" fmla="val 121432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7330" name="Text Box 18"/>
          <p:cNvSpPr txBox="1">
            <a:spLocks noChangeArrowheads="1"/>
          </p:cNvSpPr>
          <p:nvPr/>
        </p:nvSpPr>
        <p:spPr bwMode="auto">
          <a:xfrm>
            <a:off x="763588" y="2684463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397331" name="AutoShape 19"/>
          <p:cNvSpPr>
            <a:spLocks noChangeArrowheads="1"/>
          </p:cNvSpPr>
          <p:nvPr/>
        </p:nvSpPr>
        <p:spPr bwMode="auto">
          <a:xfrm>
            <a:off x="395288" y="2774950"/>
            <a:ext cx="381000" cy="34925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97332" name="Text Box 20"/>
          <p:cNvSpPr txBox="1">
            <a:spLocks noChangeArrowheads="1"/>
          </p:cNvSpPr>
          <p:nvPr/>
        </p:nvSpPr>
        <p:spPr bwMode="auto">
          <a:xfrm>
            <a:off x="719138" y="4397375"/>
            <a:ext cx="1044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(2)</a:t>
            </a:r>
            <a:endParaRPr kumimoji="1" lang="en-US" altLang="zh-CN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7333" name="Text Box 21"/>
          <p:cNvSpPr txBox="1">
            <a:spLocks noChangeArrowheads="1"/>
          </p:cNvSpPr>
          <p:nvPr/>
        </p:nvSpPr>
        <p:spPr bwMode="auto">
          <a:xfrm>
            <a:off x="1187450" y="4244975"/>
            <a:ext cx="1143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时间延缓效应</a:t>
            </a:r>
          </a:p>
        </p:txBody>
      </p:sp>
      <p:sp>
        <p:nvSpPr>
          <p:cNvPr id="397334" name="Text Box 22"/>
          <p:cNvSpPr txBox="1">
            <a:spLocks noChangeArrowheads="1"/>
          </p:cNvSpPr>
          <p:nvPr/>
        </p:nvSpPr>
        <p:spPr bwMode="auto">
          <a:xfrm>
            <a:off x="2987675" y="3890963"/>
            <a:ext cx="5837238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在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S'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系中测得发生在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同一地点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的两个事件之间的时间间隔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t'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在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S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系中观测者看来，这两个事件为异地事件，其之间的时间间隔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t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总是比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t'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要大</a:t>
            </a:r>
          </a:p>
        </p:txBody>
      </p:sp>
      <p:sp>
        <p:nvSpPr>
          <p:cNvPr id="397335" name="Text Box 23"/>
          <p:cNvSpPr txBox="1">
            <a:spLocks noChangeArrowheads="1"/>
          </p:cNvSpPr>
          <p:nvPr/>
        </p:nvSpPr>
        <p:spPr bwMode="auto">
          <a:xfrm>
            <a:off x="755650" y="5699125"/>
            <a:ext cx="1044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(3)</a:t>
            </a:r>
            <a:endParaRPr kumimoji="1" lang="en-US" altLang="zh-CN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7336" name="Text Box 24"/>
          <p:cNvSpPr txBox="1">
            <a:spLocks noChangeArrowheads="1"/>
          </p:cNvSpPr>
          <p:nvPr/>
        </p:nvSpPr>
        <p:spPr bwMode="auto">
          <a:xfrm>
            <a:off x="1209675" y="5749925"/>
            <a:ext cx="271462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kumimoji="1" lang="zh-CN" altLang="en-US" sz="2400" b="1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原时</a:t>
            </a:r>
          </a:p>
          <a:p>
            <a:pPr>
              <a:lnSpc>
                <a:spcPct val="8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Proper time</a:t>
            </a:r>
            <a:r>
              <a:rPr kumimoji="1" lang="en-US" altLang="zh-CN" sz="3200" b="1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397337" name="AutoShape 25"/>
          <p:cNvSpPr>
            <a:spLocks noChangeArrowheads="1"/>
          </p:cNvSpPr>
          <p:nvPr/>
        </p:nvSpPr>
        <p:spPr bwMode="auto">
          <a:xfrm>
            <a:off x="1987550" y="5807075"/>
            <a:ext cx="1014413" cy="280988"/>
          </a:xfrm>
          <a:prstGeom prst="leftArrow">
            <a:avLst>
              <a:gd name="adj1" fmla="val 42731"/>
              <a:gd name="adj2" fmla="val 7797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7338" name="Text Box 26"/>
          <p:cNvSpPr txBox="1">
            <a:spLocks noChangeArrowheads="1"/>
          </p:cNvSpPr>
          <p:nvPr/>
        </p:nvSpPr>
        <p:spPr bwMode="auto">
          <a:xfrm>
            <a:off x="2987675" y="5557838"/>
            <a:ext cx="5761038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在某一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惯性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系中，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同一地点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先后发生的两个事件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之间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的时间间隔</a:t>
            </a:r>
            <a:endParaRPr kumimoji="1" lang="zh-CN" altLang="en-US" sz="2400" b="1">
              <a:solidFill>
                <a:srgbClr val="FFFF00"/>
              </a:solidFill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397339" name="AutoShape 27"/>
          <p:cNvSpPr>
            <a:spLocks noChangeArrowheads="1"/>
          </p:cNvSpPr>
          <p:nvPr/>
        </p:nvSpPr>
        <p:spPr bwMode="auto">
          <a:xfrm>
            <a:off x="2268538" y="4548188"/>
            <a:ext cx="644525" cy="320675"/>
          </a:xfrm>
          <a:prstGeom prst="leftArrow">
            <a:avLst>
              <a:gd name="adj1" fmla="val 40444"/>
              <a:gd name="adj2" fmla="val 58808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7341" name="Text Box 29"/>
          <p:cNvSpPr txBox="1">
            <a:spLocks noChangeArrowheads="1"/>
          </p:cNvSpPr>
          <p:nvPr/>
        </p:nvSpPr>
        <p:spPr bwMode="auto">
          <a:xfrm>
            <a:off x="755650" y="3214688"/>
            <a:ext cx="2797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u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&lt;&lt; 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时，</a:t>
            </a:r>
            <a:endParaRPr kumimoji="1" lang="zh-CN" altLang="en-US" sz="2400" b="1" baseline="-25000" dirty="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87809"/>
              </p:ext>
            </p:extLst>
          </p:nvPr>
        </p:nvGraphicFramePr>
        <p:xfrm>
          <a:off x="585788" y="1514475"/>
          <a:ext cx="26812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0" name="Equation" r:id="rId17" imgW="1129810" imgH="469696" progId="Equation.DSMT4">
                  <p:embed/>
                </p:oleObj>
              </mc:Choice>
              <mc:Fallback>
                <p:oleObj name="Equation" r:id="rId17" imgW="1129810" imgH="469696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" y="1514475"/>
                        <a:ext cx="2681287" cy="11144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493038"/>
              </p:ext>
            </p:extLst>
          </p:nvPr>
        </p:nvGraphicFramePr>
        <p:xfrm>
          <a:off x="6226175" y="5949950"/>
          <a:ext cx="3619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1" name="Equation" r:id="rId19" imgW="152334" imgH="228501" progId="Equation.DSMT4">
                  <p:embed/>
                </p:oleObj>
              </mc:Choice>
              <mc:Fallback>
                <p:oleObj name="Equation" r:id="rId19" imgW="152334" imgH="228501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6175" y="5949950"/>
                        <a:ext cx="3619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214999"/>
              </p:ext>
            </p:extLst>
          </p:nvPr>
        </p:nvGraphicFramePr>
        <p:xfrm>
          <a:off x="1331913" y="1215232"/>
          <a:ext cx="301625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2" name="Equation" r:id="rId21" imgW="126720" imgH="114120" progId="Equation.DSMT4">
                  <p:embed/>
                </p:oleObj>
              </mc:Choice>
              <mc:Fallback>
                <p:oleObj name="Equation" r:id="rId21" imgW="126720" imgH="114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331913" y="1215232"/>
                        <a:ext cx="301625" cy="27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663378"/>
              </p:ext>
            </p:extLst>
          </p:nvPr>
        </p:nvGraphicFramePr>
        <p:xfrm>
          <a:off x="822121" y="148432"/>
          <a:ext cx="24733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3" name="Equation" r:id="rId23" imgW="1041120" imgH="469800" progId="Equation.DSMT4">
                  <p:embed/>
                </p:oleObj>
              </mc:Choice>
              <mc:Fallback>
                <p:oleObj name="Equation" r:id="rId23" imgW="1041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22121" y="148432"/>
                        <a:ext cx="2473325" cy="1116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081963"/>
              </p:ext>
            </p:extLst>
          </p:nvPr>
        </p:nvGraphicFramePr>
        <p:xfrm>
          <a:off x="5281468" y="404812"/>
          <a:ext cx="364966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4" name="Equation" r:id="rId25" imgW="1536480" imgH="279360" progId="Equation.DSMT4">
                  <p:embed/>
                </p:oleObj>
              </mc:Choice>
              <mc:Fallback>
                <p:oleObj name="Equation" r:id="rId25" imgW="1536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281468" y="404812"/>
                        <a:ext cx="3649662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047792"/>
              </p:ext>
            </p:extLst>
          </p:nvPr>
        </p:nvGraphicFramePr>
        <p:xfrm>
          <a:off x="6045157" y="1557687"/>
          <a:ext cx="2503487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5" name="Equation" r:id="rId27" imgW="1054080" imgH="507960" progId="Equation.DSMT4">
                  <p:embed/>
                </p:oleObj>
              </mc:Choice>
              <mc:Fallback>
                <p:oleObj name="Equation" r:id="rId27" imgW="105408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045157" y="1557687"/>
                        <a:ext cx="2503487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068734"/>
              </p:ext>
            </p:extLst>
          </p:nvPr>
        </p:nvGraphicFramePr>
        <p:xfrm>
          <a:off x="5850339" y="2801938"/>
          <a:ext cx="1176337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6" name="Equation" r:id="rId29" imgW="495000" imgH="393480" progId="Equation.DSMT4">
                  <p:embed/>
                </p:oleObj>
              </mc:Choice>
              <mc:Fallback>
                <p:oleObj name="Equation" r:id="rId29" imgW="495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850339" y="2801938"/>
                        <a:ext cx="1176337" cy="92868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673427"/>
              </p:ext>
            </p:extLst>
          </p:nvPr>
        </p:nvGraphicFramePr>
        <p:xfrm>
          <a:off x="7145124" y="2801938"/>
          <a:ext cx="14478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7" name="Equation" r:id="rId31" imgW="609480" imgH="393480" progId="Equation.DSMT4">
                  <p:embed/>
                </p:oleObj>
              </mc:Choice>
              <mc:Fallback>
                <p:oleObj name="Equation" r:id="rId31" imgW="609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145124" y="2801938"/>
                        <a:ext cx="1447800" cy="92868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055739"/>
              </p:ext>
            </p:extLst>
          </p:nvPr>
        </p:nvGraphicFramePr>
        <p:xfrm>
          <a:off x="3033712" y="3197225"/>
          <a:ext cx="18700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8" name="Equation" r:id="rId33" imgW="787320" imgH="228600" progId="Equation.DSMT4">
                  <p:embed/>
                </p:oleObj>
              </mc:Choice>
              <mc:Fallback>
                <p:oleObj name="Equation" r:id="rId33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3033712" y="3197225"/>
                        <a:ext cx="18700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673644"/>
              </p:ext>
            </p:extLst>
          </p:nvPr>
        </p:nvGraphicFramePr>
        <p:xfrm>
          <a:off x="3322960" y="287956"/>
          <a:ext cx="1417638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9" name="Equation" r:id="rId35" imgW="596880" imgH="215640" progId="Equation.DSMT4">
                  <p:embed/>
                </p:oleObj>
              </mc:Choice>
              <mc:Fallback>
                <p:oleObj name="Equation" r:id="rId35" imgW="596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3322960" y="287956"/>
                        <a:ext cx="1417638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397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397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7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9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397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7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7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00"/>
                                        <p:tgtEl>
                                          <p:spTgt spid="39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1" dur="500"/>
                                        <p:tgtEl>
                                          <p:spTgt spid="397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9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3" dur="500"/>
                                        <p:tgtEl>
                                          <p:spTgt spid="397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7" grpId="0" animBg="1"/>
      <p:bldP spid="397319" grpId="0" animBg="1"/>
      <p:bldP spid="397322" grpId="0" autoUpdateAnimBg="0"/>
      <p:bldP spid="397328" grpId="0" animBg="1"/>
      <p:bldP spid="397330" grpId="0"/>
      <p:bldP spid="397332" grpId="0"/>
      <p:bldP spid="397333" grpId="0"/>
      <p:bldP spid="397334" grpId="0"/>
      <p:bldP spid="397335" grpId="0"/>
      <p:bldP spid="397336" grpId="0"/>
      <p:bldP spid="397337" grpId="0" animBg="1"/>
      <p:bldP spid="397338" grpId="0"/>
      <p:bldP spid="397339" grpId="0" animBg="1"/>
      <p:bldP spid="39734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Text Box 2"/>
          <p:cNvSpPr txBox="1">
            <a:spLocks noChangeArrowheads="1"/>
          </p:cNvSpPr>
          <p:nvPr/>
        </p:nvSpPr>
        <p:spPr bwMode="auto">
          <a:xfrm>
            <a:off x="1042988" y="549275"/>
            <a:ext cx="76946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在不同惯性系中测量给定两事件之间的时间间隔，测得的结果以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原时最短</a:t>
            </a:r>
          </a:p>
        </p:txBody>
      </p:sp>
      <p:sp>
        <p:nvSpPr>
          <p:cNvPr id="398339" name="Text Box 3"/>
          <p:cNvSpPr txBox="1">
            <a:spLocks noChangeArrowheads="1"/>
          </p:cNvSpPr>
          <p:nvPr/>
        </p:nvSpPr>
        <p:spPr bwMode="auto">
          <a:xfrm>
            <a:off x="1054100" y="1655763"/>
            <a:ext cx="44545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运动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时钟变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慢</a:t>
            </a:r>
            <a:endParaRPr kumimoji="1" lang="zh-CN" altLang="en-US" sz="2400">
              <a:solidFill>
                <a:srgbClr val="66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98340" name="Text Box 4"/>
          <p:cNvSpPr txBox="1">
            <a:spLocks noChangeArrowheads="1"/>
          </p:cNvSpPr>
          <p:nvPr/>
        </p:nvSpPr>
        <p:spPr bwMode="auto">
          <a:xfrm>
            <a:off x="755650" y="2828925"/>
            <a:ext cx="3887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(4)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时间延缓效应是相对的</a:t>
            </a:r>
          </a:p>
        </p:txBody>
      </p:sp>
      <p:sp>
        <p:nvSpPr>
          <p:cNvPr id="398341" name="Text Box 5"/>
          <p:cNvSpPr txBox="1">
            <a:spLocks noChangeArrowheads="1"/>
          </p:cNvSpPr>
          <p:nvPr/>
        </p:nvSpPr>
        <p:spPr bwMode="auto">
          <a:xfrm>
            <a:off x="4932363" y="2828925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时间间隔的测量具有相对性</a:t>
            </a:r>
            <a:endParaRPr kumimoji="1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8342" name="AutoShape 6"/>
          <p:cNvSpPr>
            <a:spLocks noChangeArrowheads="1"/>
          </p:cNvSpPr>
          <p:nvPr/>
        </p:nvSpPr>
        <p:spPr bwMode="auto">
          <a:xfrm>
            <a:off x="4427538" y="2971800"/>
            <a:ext cx="523875" cy="249238"/>
          </a:xfrm>
          <a:prstGeom prst="rightArrow">
            <a:avLst>
              <a:gd name="adj1" fmla="val 31213"/>
              <a:gd name="adj2" fmla="val 94265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8343" name="Text Box 7"/>
          <p:cNvSpPr txBox="1">
            <a:spLocks noChangeArrowheads="1"/>
          </p:cNvSpPr>
          <p:nvPr/>
        </p:nvSpPr>
        <p:spPr bwMode="auto">
          <a:xfrm>
            <a:off x="736600" y="3549650"/>
            <a:ext cx="2971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(5)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sym typeface="Monotype Sorts" pitchFamily="2" charset="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运动时钟变慢效应是时间本身的客观特征</a:t>
            </a:r>
          </a:p>
        </p:txBody>
      </p:sp>
      <p:sp>
        <p:nvSpPr>
          <p:cNvPr id="398344" name="Text Box 8"/>
          <p:cNvSpPr txBox="1">
            <a:spLocks noChangeArrowheads="1"/>
          </p:cNvSpPr>
          <p:nvPr/>
        </p:nvSpPr>
        <p:spPr bwMode="auto">
          <a:xfrm>
            <a:off x="4284663" y="3549650"/>
            <a:ext cx="46101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它与时钟结构无关，是时空本身固有的性质，这也是狭义相对论时空观与经典时空观的区别所在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</a:p>
        </p:txBody>
      </p:sp>
      <p:sp>
        <p:nvSpPr>
          <p:cNvPr id="398345" name="AutoShape 9"/>
          <p:cNvSpPr>
            <a:spLocks noChangeArrowheads="1"/>
          </p:cNvSpPr>
          <p:nvPr/>
        </p:nvSpPr>
        <p:spPr bwMode="auto">
          <a:xfrm>
            <a:off x="3563938" y="4203700"/>
            <a:ext cx="685800" cy="280988"/>
          </a:xfrm>
          <a:prstGeom prst="rightArrow">
            <a:avLst>
              <a:gd name="adj1" fmla="val 38981"/>
              <a:gd name="adj2" fmla="val 83616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8346" name="Text Box 10"/>
          <p:cNvSpPr txBox="1">
            <a:spLocks noChangeArrowheads="1"/>
          </p:cNvSpPr>
          <p:nvPr/>
        </p:nvSpPr>
        <p:spPr bwMode="auto">
          <a:xfrm>
            <a:off x="754063" y="5184775"/>
            <a:ext cx="79216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(6)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时间延缓效应显著与否决定于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 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因子</a:t>
            </a:r>
          </a:p>
        </p:txBody>
      </p:sp>
      <p:graphicFrame>
        <p:nvGraphicFramePr>
          <p:cNvPr id="31755" name="Object 2"/>
          <p:cNvGraphicFramePr>
            <a:graphicFrameLocks/>
          </p:cNvGraphicFramePr>
          <p:nvPr/>
        </p:nvGraphicFramePr>
        <p:xfrm>
          <a:off x="6084888" y="1485900"/>
          <a:ext cx="18430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1" name="公式" r:id="rId3" imgW="1709624" imgH="738188" progId="Equation.3">
                  <p:embed/>
                </p:oleObj>
              </mc:Choice>
              <mc:Fallback>
                <p:oleObj name="公式" r:id="rId3" imgW="1709624" imgH="738188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1485900"/>
                        <a:ext cx="1843087" cy="8636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398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8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398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39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398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98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398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38" grpId="0"/>
      <p:bldP spid="398339" grpId="0"/>
      <p:bldP spid="398340" grpId="0" autoUpdateAnimBg="0"/>
      <p:bldP spid="398341" grpId="0"/>
      <p:bldP spid="398342" grpId="0" animBg="1"/>
      <p:bldP spid="398343" grpId="0" autoUpdateAnimBg="0"/>
      <p:bldP spid="398344" grpId="0"/>
      <p:bldP spid="398345" grpId="0" animBg="1"/>
      <p:bldP spid="3983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21" name="Text Box 201"/>
          <p:cNvSpPr txBox="1">
            <a:spLocks noChangeArrowheads="1"/>
          </p:cNvSpPr>
          <p:nvPr/>
        </p:nvSpPr>
        <p:spPr bwMode="auto">
          <a:xfrm>
            <a:off x="467544" y="260350"/>
            <a:ext cx="57606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i="1" dirty="0" smtClean="0">
                <a:solidFill>
                  <a:srgbClr val="00CC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狭义相对论证据之</a:t>
            </a:r>
            <a:r>
              <a:rPr kumimoji="1" lang="zh-CN" altLang="en-US" sz="2800" b="1" i="1" dirty="0">
                <a:solidFill>
                  <a:srgbClr val="00CC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kumimoji="1" lang="en-US" altLang="zh-CN" sz="2800" b="1" i="1" dirty="0" smtClean="0">
                <a:solidFill>
                  <a:srgbClr val="00CC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——µ</a:t>
            </a:r>
            <a:r>
              <a:rPr kumimoji="1" lang="zh-CN" altLang="en-US" sz="2800" b="1" dirty="0" smtClean="0">
                <a:solidFill>
                  <a:srgbClr val="00CCFF"/>
                </a:solidFill>
                <a:latin typeface="Times New Roman" panose="02020603050405020304" pitchFamily="18" charset="0"/>
              </a:rPr>
              <a:t>子</a:t>
            </a:r>
            <a:endParaRPr kumimoji="1" lang="zh-CN" altLang="en-US" sz="2800" b="1" dirty="0">
              <a:solidFill>
                <a:srgbClr val="00CC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922" name="Text Box 202"/>
          <p:cNvSpPr txBox="1">
            <a:spLocks noChangeArrowheads="1"/>
          </p:cNvSpPr>
          <p:nvPr/>
        </p:nvSpPr>
        <p:spPr bwMode="auto">
          <a:xfrm>
            <a:off x="253231" y="763588"/>
            <a:ext cx="647935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子</a:t>
            </a:r>
            <a:r>
              <a:rPr kumimoji="1" lang="zh-CN" altLang="en-US" sz="2400" b="1" dirty="0">
                <a:solidFill>
                  <a:srgbClr val="FFFF00"/>
                </a:solidFill>
              </a:rPr>
              <a:t>    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一种被称为</a:t>
            </a:r>
            <a:r>
              <a:rPr kumimoji="1" lang="zh-CN" altLang="en-US" sz="2400" b="1" dirty="0" smtClean="0">
                <a:solidFill>
                  <a:srgbClr val="FFFF00"/>
                </a:solidFill>
              </a:rPr>
              <a:t>宇宙射线的高能次原子粒子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到达地球大气层时所产生的的高能副产品。质量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为电子的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200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倍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，电荷与电子相同，</a:t>
            </a:r>
            <a:r>
              <a:rPr kumimoji="1" lang="zh-CN" altLang="en-US" sz="2400" b="1" dirty="0" smtClean="0">
                <a:solidFill>
                  <a:srgbClr val="FFFF00"/>
                </a:solidFill>
              </a:rPr>
              <a:t>半衰期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为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2.2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微秒</a:t>
            </a:r>
            <a:r>
              <a:rPr lang="zh-CN" altLang="en-US" sz="2400" dirty="0">
                <a:solidFill>
                  <a:schemeClr val="bg1"/>
                </a:solidFill>
              </a:rPr>
              <a:t>。 </a:t>
            </a:r>
          </a:p>
        </p:txBody>
      </p:sp>
      <p:sp>
        <p:nvSpPr>
          <p:cNvPr id="286924" name="Text Box 204"/>
          <p:cNvSpPr txBox="1">
            <a:spLocks noChangeArrowheads="1"/>
          </p:cNvSpPr>
          <p:nvPr/>
        </p:nvSpPr>
        <p:spPr bwMode="auto">
          <a:xfrm>
            <a:off x="260107" y="5805264"/>
            <a:ext cx="86054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子的发现在相对论构建完成的二十余年后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。其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是狭义相对论的最为坚实的证据！</a:t>
            </a:r>
          </a:p>
        </p:txBody>
      </p:sp>
      <p:sp>
        <p:nvSpPr>
          <p:cNvPr id="286925" name="Text Box 205"/>
          <p:cNvSpPr txBox="1">
            <a:spLocks noChangeArrowheads="1"/>
          </p:cNvSpPr>
          <p:nvPr/>
        </p:nvSpPr>
        <p:spPr bwMode="auto">
          <a:xfrm>
            <a:off x="215925" y="2413721"/>
            <a:ext cx="65166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如果说 </a:t>
            </a:r>
            <a:r>
              <a:rPr kumimoji="1" lang="en-US" altLang="zh-CN" sz="2400" b="1" i="1" dirty="0">
                <a:solidFill>
                  <a:srgbClr val="00FF00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子的平均寿命为</a:t>
            </a:r>
            <a:r>
              <a:rPr lang="en-US" altLang="zh-CN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2.2</a:t>
            </a:r>
            <a:r>
              <a:rPr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微秒，则平均能前进</a:t>
            </a:r>
            <a:r>
              <a:rPr lang="en-US" altLang="zh-CN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660</a:t>
            </a:r>
            <a:r>
              <a:rPr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米而已。</a:t>
            </a:r>
          </a:p>
        </p:txBody>
      </p:sp>
      <p:sp>
        <p:nvSpPr>
          <p:cNvPr id="286926" name="Text Box 206"/>
          <p:cNvSpPr txBox="1">
            <a:spLocks noChangeArrowheads="1"/>
          </p:cNvSpPr>
          <p:nvPr/>
        </p:nvSpPr>
        <p:spPr bwMode="auto">
          <a:xfrm>
            <a:off x="1457833" y="1863656"/>
            <a:ext cx="540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子以接近光速的速率在宇宙中穿行。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927" name="Text Box 207"/>
          <p:cNvSpPr txBox="1">
            <a:spLocks noChangeArrowheads="1"/>
          </p:cNvSpPr>
          <p:nvPr/>
        </p:nvSpPr>
        <p:spPr bwMode="auto">
          <a:xfrm>
            <a:off x="215925" y="2785727"/>
            <a:ext cx="87485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                          那么</a:t>
            </a:r>
            <a:r>
              <a:rPr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在经过数个半衰期后，他们最多可以冲出</a:t>
            </a:r>
            <a:r>
              <a:rPr lang="en-US" altLang="zh-CN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2000-3000</a:t>
            </a:r>
            <a:r>
              <a:rPr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米</a:t>
            </a:r>
            <a:r>
              <a:rPr lang="zh-CN" altLang="en-US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。运动</a:t>
            </a:r>
            <a:r>
              <a:rPr lang="en-US" altLang="zh-CN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66km</a:t>
            </a:r>
            <a:r>
              <a:rPr lang="zh-CN" altLang="en-US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后剩余百分比为</a:t>
            </a:r>
            <a:r>
              <a:rPr lang="en-US" altLang="zh-CN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7.9x10</a:t>
            </a:r>
            <a:r>
              <a:rPr lang="en-US" altLang="zh-CN" sz="2400" b="1" baseline="30000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-29</a:t>
            </a:r>
            <a:r>
              <a:rPr lang="en-US" altLang="zh-CN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%.</a:t>
            </a:r>
            <a:endParaRPr lang="zh-CN" altLang="en-US" sz="2400" b="1" dirty="0">
              <a:solidFill>
                <a:srgbClr val="00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928" name="Text Box 208"/>
          <p:cNvSpPr txBox="1">
            <a:spLocks noChangeArrowheads="1"/>
          </p:cNvSpPr>
          <p:nvPr/>
        </p:nvSpPr>
        <p:spPr bwMode="auto">
          <a:xfrm>
            <a:off x="225468" y="3613524"/>
            <a:ext cx="8135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但事实是，科研人员在地球表面搜集观测到海量的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子。</a:t>
            </a:r>
          </a:p>
        </p:txBody>
      </p:sp>
      <p:sp>
        <p:nvSpPr>
          <p:cNvPr id="286929" name="Text Box 209"/>
          <p:cNvSpPr txBox="1">
            <a:spLocks noChangeArrowheads="1"/>
          </p:cNvSpPr>
          <p:nvPr/>
        </p:nvSpPr>
        <p:spPr bwMode="auto">
          <a:xfrm>
            <a:off x="225467" y="4089266"/>
            <a:ext cx="81359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唯一合乎逻辑的解释是：</a:t>
            </a:r>
            <a:r>
              <a:rPr lang="zh-CN" altLang="en-US" sz="2400" b="1" dirty="0">
                <a:solidFill>
                  <a:srgbClr val="FFFF00"/>
                </a:solidFill>
              </a:rPr>
              <a:t>同一个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rgbClr val="FFFF00"/>
                </a:solidFill>
              </a:rPr>
              <a:t>子，高速运动与静止状态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FF00"/>
                </a:solidFill>
              </a:rPr>
              <a:t>                                        相比，其衰变被延缓了！！</a:t>
            </a:r>
          </a:p>
        </p:txBody>
      </p:sp>
      <p:sp>
        <p:nvSpPr>
          <p:cNvPr id="286930" name="Text Box 210"/>
          <p:cNvSpPr txBox="1">
            <a:spLocks noChangeArrowheads="1"/>
          </p:cNvSpPr>
          <p:nvPr/>
        </p:nvSpPr>
        <p:spPr bwMode="auto">
          <a:xfrm>
            <a:off x="1457833" y="4901243"/>
            <a:ext cx="61198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在接近光速运动的过程中， 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子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所经历的每一秒与静止时的一秒钟相比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——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被拉长了！</a:t>
            </a:r>
          </a:p>
        </p:txBody>
      </p:sp>
      <p:pic>
        <p:nvPicPr>
          <p:cNvPr id="286931" name="Picture 211" descr="8b13632762d0f703984e835209fa513d2797c5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60350"/>
            <a:ext cx="2411412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011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6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6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6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6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6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921" grpId="0"/>
      <p:bldP spid="286922" grpId="0"/>
      <p:bldP spid="286924" grpId="0"/>
      <p:bldP spid="286925" grpId="0"/>
      <p:bldP spid="286926" grpId="0"/>
      <p:bldP spid="286927" grpId="0"/>
      <p:bldP spid="286928" grpId="0"/>
      <p:bldP spid="286929" grpId="0"/>
      <p:bldP spid="2869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ChangeArrowheads="1"/>
          </p:cNvSpPr>
          <p:nvPr/>
        </p:nvSpPr>
        <p:spPr bwMode="auto">
          <a:xfrm>
            <a:off x="214982" y="308273"/>
            <a:ext cx="649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1</a:t>
            </a:r>
            <a:endParaRPr kumimoji="1" lang="zh-CN" altLang="en-US" sz="2400" b="1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405507" name="Text Box 3"/>
          <p:cNvSpPr txBox="1">
            <a:spLocks noChangeArrowheads="1"/>
          </p:cNvSpPr>
          <p:nvPr/>
        </p:nvSpPr>
        <p:spPr bwMode="auto">
          <a:xfrm>
            <a:off x="755650" y="260648"/>
            <a:ext cx="6751638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2400" b="1" baseline="4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介子是一种不稳定的粒子，从它产生到它衰变为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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介子经历的时间即为它的寿命，已测得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静止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介子的平均寿命 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 sz="2400" b="1" baseline="-2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o 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= 2  10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-8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s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.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某加速器产生的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介子以速率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u 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= 0.98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c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相对实验室运动。</a:t>
            </a:r>
          </a:p>
        </p:txBody>
      </p:sp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277813" y="216341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</a:p>
        </p:txBody>
      </p:sp>
      <p:sp>
        <p:nvSpPr>
          <p:cNvPr id="405509" name="Text Box 5"/>
          <p:cNvSpPr txBox="1">
            <a:spLocks noChangeArrowheads="1"/>
          </p:cNvSpPr>
          <p:nvPr/>
        </p:nvSpPr>
        <p:spPr bwMode="auto">
          <a:xfrm>
            <a:off x="755650" y="2188815"/>
            <a:ext cx="612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 dirty="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2400" b="1" baseline="4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介子衰变前在实验室中通过的平均距离。</a:t>
            </a:r>
          </a:p>
        </p:txBody>
      </p:sp>
      <p:sp>
        <p:nvSpPr>
          <p:cNvPr id="405510" name="Rectangle 6"/>
          <p:cNvSpPr>
            <a:spLocks noChangeArrowheads="1"/>
          </p:cNvSpPr>
          <p:nvPr/>
        </p:nvSpPr>
        <p:spPr bwMode="auto">
          <a:xfrm>
            <a:off x="276225" y="2753931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</a:p>
        </p:txBody>
      </p:sp>
      <p:sp>
        <p:nvSpPr>
          <p:cNvPr id="405511" name="Text Box 7"/>
          <p:cNvSpPr txBox="1">
            <a:spLocks noChangeArrowheads="1"/>
          </p:cNvSpPr>
          <p:nvPr/>
        </p:nvSpPr>
        <p:spPr bwMode="auto">
          <a:xfrm>
            <a:off x="755650" y="4002353"/>
            <a:ext cx="72628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对实验室中的观察者来说，运动的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介子的寿命</a:t>
            </a:r>
            <a:r>
              <a:rPr kumimoji="1" lang="zh-CN" altLang="en-US" sz="32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</a:t>
            </a:r>
          </a:p>
        </p:txBody>
      </p:sp>
      <p:sp>
        <p:nvSpPr>
          <p:cNvPr id="405513" name="Text Box 9"/>
          <p:cNvSpPr txBox="1">
            <a:spLocks noChangeArrowheads="1"/>
          </p:cNvSpPr>
          <p:nvPr/>
        </p:nvSpPr>
        <p:spPr bwMode="auto">
          <a:xfrm>
            <a:off x="746125" y="5637478"/>
            <a:ext cx="785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因此，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介子衰变前在实验室中通过的平均距离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d</a:t>
            </a:r>
            <a:r>
              <a:rPr kumimoji="1" lang="en-US" altLang="zh-CN" sz="10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'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</a:t>
            </a:r>
          </a:p>
        </p:txBody>
      </p:sp>
      <p:graphicFrame>
        <p:nvGraphicFramePr>
          <p:cNvPr id="4055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24645"/>
              </p:ext>
            </p:extLst>
          </p:nvPr>
        </p:nvGraphicFramePr>
        <p:xfrm>
          <a:off x="7831138" y="1421111"/>
          <a:ext cx="7699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1" name="Clip" r:id="rId3" imgW="3848100" imgH="5478463" progId="MS_ClipArt_Gallery.2">
                  <p:embed/>
                </p:oleObj>
              </mc:Choice>
              <mc:Fallback>
                <p:oleObj name="Clip" r:id="rId3" imgW="3848100" imgH="5478463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1138" y="1421111"/>
                        <a:ext cx="769937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591425" y="619423"/>
            <a:ext cx="1163638" cy="533400"/>
            <a:chOff x="3379" y="1661"/>
            <a:chExt cx="816" cy="336"/>
          </a:xfrm>
        </p:grpSpPr>
        <p:graphicFrame>
          <p:nvGraphicFramePr>
            <p:cNvPr id="32785" name="Object 5"/>
            <p:cNvGraphicFramePr>
              <a:graphicFrameLocks noChangeAspect="1"/>
            </p:cNvGraphicFramePr>
            <p:nvPr/>
          </p:nvGraphicFramePr>
          <p:xfrm>
            <a:off x="3475" y="1661"/>
            <a:ext cx="664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32" name="公式" r:id="rId5" imgW="280874" imgH="71438" progId="Equation.3">
                    <p:embed/>
                  </p:oleObj>
                </mc:Choice>
                <mc:Fallback>
                  <p:oleObj name="公式" r:id="rId5" imgW="280874" imgH="71438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5" y="1661"/>
                          <a:ext cx="664" cy="329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66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86" name="AutoShape 14"/>
            <p:cNvSpPr>
              <a:spLocks noChangeArrowheads="1"/>
            </p:cNvSpPr>
            <p:nvPr/>
          </p:nvSpPr>
          <p:spPr bwMode="auto">
            <a:xfrm>
              <a:off x="3379" y="1661"/>
              <a:ext cx="816" cy="336"/>
            </a:xfrm>
            <a:prstGeom prst="wedgeRectCallout">
              <a:avLst>
                <a:gd name="adj1" fmla="val -366"/>
                <a:gd name="adj2" fmla="val 94644"/>
              </a:avLst>
            </a:prstGeom>
            <a:noFill/>
            <a:ln w="38100">
              <a:solidFill>
                <a:srgbClr val="66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7519988" y="590848"/>
            <a:ext cx="1300162" cy="838200"/>
            <a:chOff x="2112" y="720"/>
            <a:chExt cx="912" cy="528"/>
          </a:xfrm>
        </p:grpSpPr>
        <p:sp>
          <p:nvSpPr>
            <p:cNvPr id="32783" name="Line 16"/>
            <p:cNvSpPr>
              <a:spLocks noChangeShapeType="1"/>
            </p:cNvSpPr>
            <p:nvPr/>
          </p:nvSpPr>
          <p:spPr bwMode="auto">
            <a:xfrm>
              <a:off x="2160" y="720"/>
              <a:ext cx="816" cy="52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84" name="Line 17"/>
            <p:cNvSpPr>
              <a:spLocks noChangeShapeType="1"/>
            </p:cNvSpPr>
            <p:nvPr/>
          </p:nvSpPr>
          <p:spPr bwMode="auto">
            <a:xfrm flipV="1">
              <a:off x="2112" y="720"/>
              <a:ext cx="912" cy="4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55650" y="2680906"/>
            <a:ext cx="7848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对相对</a:t>
            </a:r>
            <a:r>
              <a:rPr kumimoji="1" lang="en-US" altLang="zh-CN" sz="2400" b="1" dirty="0">
                <a:solidFill>
                  <a:srgbClr val="66FFFF"/>
                </a:solidFill>
                <a:sym typeface="Symbol" panose="05050102010706020507" pitchFamily="18" charset="2"/>
              </a:rPr>
              <a:t> </a:t>
            </a:r>
            <a:r>
              <a:rPr kumimoji="1" lang="en-US" altLang="zh-CN" sz="2400" b="1" baseline="30000" dirty="0">
                <a:solidFill>
                  <a:srgbClr val="66FFFF"/>
                </a:solidFill>
                <a:sym typeface="Symbol" panose="05050102010706020507" pitchFamily="18" charset="2"/>
              </a:rPr>
              <a:t>-</a:t>
            </a:r>
            <a:r>
              <a:rPr kumimoji="1" lang="en-US" altLang="zh-CN" sz="2400" b="1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介子静止的参考系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中的观察者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来说，静止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 dirty="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介子的寿命为</a:t>
            </a:r>
            <a:r>
              <a:rPr kumimoji="1" lang="zh-CN" altLang="en-US" sz="30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 sz="3000" b="1" i="1" baseline="-25000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3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对该观察者来说，</a:t>
            </a:r>
            <a:r>
              <a:rPr kumimoji="1" lang="en-US" altLang="zh-CN" sz="2400" b="1" baseline="45000" dirty="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介子的产生和衰变是同一地点先后发生的两个事件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kumimoji="1" lang="zh-CN" altLang="en-US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30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 sz="3000" b="1" i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为原时。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432279"/>
              </p:ext>
            </p:extLst>
          </p:nvPr>
        </p:nvGraphicFramePr>
        <p:xfrm>
          <a:off x="1403648" y="4488128"/>
          <a:ext cx="5821363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3" name="Equation" r:id="rId7" imgW="2450880" imgH="495000" progId="Equation.DSMT4">
                  <p:embed/>
                </p:oleObj>
              </mc:Choice>
              <mc:Fallback>
                <p:oleObj name="Equation" r:id="rId7" imgW="245088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3648" y="4488128"/>
                        <a:ext cx="5821363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00172"/>
              </p:ext>
            </p:extLst>
          </p:nvPr>
        </p:nvGraphicFramePr>
        <p:xfrm>
          <a:off x="1311275" y="6117927"/>
          <a:ext cx="56403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4" name="Equation" r:id="rId9" imgW="2374560" imgH="203040" progId="Equation.DSMT4">
                  <p:embed/>
                </p:oleObj>
              </mc:Choice>
              <mc:Fallback>
                <p:oleObj name="Equation" r:id="rId9" imgW="237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11275" y="6117927"/>
                        <a:ext cx="5640387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5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5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0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5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5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5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05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05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07" grpId="0" autoUpdateAnimBg="0"/>
      <p:bldP spid="405508" grpId="0" autoUpdateAnimBg="0"/>
      <p:bldP spid="405509" grpId="0" autoUpdateAnimBg="0"/>
      <p:bldP spid="405510" grpId="0" autoUpdateAnimBg="0"/>
      <p:bldP spid="405511" grpId="0"/>
      <p:bldP spid="405513" grpId="0"/>
      <p:bldP spid="4" grpId="0"/>
    </p:bld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7914</TotalTime>
  <Words>2210</Words>
  <Application>Microsoft Office PowerPoint</Application>
  <PresentationFormat>全屏显示(4:3)</PresentationFormat>
  <Paragraphs>259</Paragraphs>
  <Slides>25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Monotype Sorts</vt:lpstr>
      <vt:lpstr>仿宋_GB2312</vt:lpstr>
      <vt:lpstr>黑体</vt:lpstr>
      <vt:lpstr>华文仿宋</vt:lpstr>
      <vt:lpstr>楷体_GB2312</vt:lpstr>
      <vt:lpstr>宋体</vt:lpstr>
      <vt:lpstr>Arial</vt:lpstr>
      <vt:lpstr>Symbol</vt:lpstr>
      <vt:lpstr>Times New Roman</vt:lpstr>
      <vt:lpstr>Wingdings</vt:lpstr>
      <vt:lpstr>Wingdings 2</vt:lpstr>
      <vt:lpstr>1_默认设计模板</vt:lpstr>
      <vt:lpstr>MathType 7.0 Equation</vt:lpstr>
      <vt:lpstr>公式</vt:lpstr>
      <vt:lpstr>Equation</vt:lpstr>
      <vt:lpstr>Clip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KINEMATICS</dc:title>
  <dc:creator>Zhongfeng Xu</dc:creator>
  <cp:lastModifiedBy>jiangcw</cp:lastModifiedBy>
  <cp:revision>444</cp:revision>
  <dcterms:created xsi:type="dcterms:W3CDTF">2002-06-18T00:43:24Z</dcterms:created>
  <dcterms:modified xsi:type="dcterms:W3CDTF">2022-04-13T16:12:38Z</dcterms:modified>
</cp:coreProperties>
</file>